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405" r:id="rId3"/>
    <p:sldId id="301" r:id="rId4"/>
    <p:sldId id="300"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6"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93" r:id="rId51"/>
    <p:sldId id="294" r:id="rId52"/>
    <p:sldId id="374"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03" r:id="rId72"/>
    <p:sldId id="304" r:id="rId73"/>
    <p:sldId id="404"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75" r:id="rId96"/>
    <p:sldId id="376" r:id="rId97"/>
    <p:sldId id="276" r:id="rId98"/>
    <p:sldId id="277" r:id="rId99"/>
    <p:sldId id="295" r:id="rId100"/>
    <p:sldId id="296" r:id="rId101"/>
    <p:sldId id="297" r:id="rId102"/>
    <p:sldId id="278" r:id="rId103"/>
    <p:sldId id="287" r:id="rId104"/>
    <p:sldId id="288" r:id="rId105"/>
    <p:sldId id="289" r:id="rId106"/>
    <p:sldId id="290" r:id="rId107"/>
    <p:sldId id="291" r:id="rId108"/>
    <p:sldId id="292" r:id="rId109"/>
    <p:sldId id="279" r:id="rId110"/>
    <p:sldId id="280" r:id="rId111"/>
    <p:sldId id="298" r:id="rId112"/>
    <p:sldId id="299"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3C4C"/>
    <a:srgbClr val="818D82"/>
    <a:srgbClr val="646F6D"/>
    <a:srgbClr val="CBCFDB"/>
    <a:srgbClr val="CBE6F6"/>
    <a:srgbClr val="96B3CB"/>
    <a:srgbClr val="F3F2F3"/>
    <a:srgbClr val="7B887C"/>
    <a:srgbClr val="757B76"/>
    <a:srgbClr val="CBD0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6"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3F2E2E-BCD6-4BA4-8F1D-0E6932C956FA}"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8F0478-9733-4F42-8C1D-053DFB2476C3}" type="slidenum">
              <a:rPr lang="en-US" smtClean="0"/>
              <a:t>‹#›</a:t>
            </a:fld>
            <a:endParaRPr lang="en-US"/>
          </a:p>
        </p:txBody>
      </p:sp>
    </p:spTree>
    <p:extLst>
      <p:ext uri="{BB962C8B-B14F-4D97-AF65-F5344CB8AC3E}">
        <p14:creationId xmlns:p14="http://schemas.microsoft.com/office/powerpoint/2010/main" val="3633032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3F2E2E-BCD6-4BA4-8F1D-0E6932C956FA}"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8F0478-9733-4F42-8C1D-053DFB2476C3}" type="slidenum">
              <a:rPr lang="en-US" smtClean="0"/>
              <a:t>‹#›</a:t>
            </a:fld>
            <a:endParaRPr lang="en-US"/>
          </a:p>
        </p:txBody>
      </p:sp>
    </p:spTree>
    <p:extLst>
      <p:ext uri="{BB962C8B-B14F-4D97-AF65-F5344CB8AC3E}">
        <p14:creationId xmlns:p14="http://schemas.microsoft.com/office/powerpoint/2010/main" val="12481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3F2E2E-BCD6-4BA4-8F1D-0E6932C956FA}"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8F0478-9733-4F42-8C1D-053DFB2476C3}" type="slidenum">
              <a:rPr lang="en-US" smtClean="0"/>
              <a:t>‹#›</a:t>
            </a:fld>
            <a:endParaRPr lang="en-US"/>
          </a:p>
        </p:txBody>
      </p:sp>
    </p:spTree>
    <p:extLst>
      <p:ext uri="{BB962C8B-B14F-4D97-AF65-F5344CB8AC3E}">
        <p14:creationId xmlns:p14="http://schemas.microsoft.com/office/powerpoint/2010/main" val="1885563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3F2E2E-BCD6-4BA4-8F1D-0E6932C956FA}"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8F0478-9733-4F42-8C1D-053DFB2476C3}" type="slidenum">
              <a:rPr lang="en-US" smtClean="0"/>
              <a:t>‹#›</a:t>
            </a:fld>
            <a:endParaRPr lang="en-US"/>
          </a:p>
        </p:txBody>
      </p:sp>
    </p:spTree>
    <p:extLst>
      <p:ext uri="{BB962C8B-B14F-4D97-AF65-F5344CB8AC3E}">
        <p14:creationId xmlns:p14="http://schemas.microsoft.com/office/powerpoint/2010/main" val="53489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3F2E2E-BCD6-4BA4-8F1D-0E6932C956FA}" type="datetimeFigureOut">
              <a:rPr lang="en-US" smtClean="0"/>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8F0478-9733-4F42-8C1D-053DFB2476C3}" type="slidenum">
              <a:rPr lang="en-US" smtClean="0"/>
              <a:t>‹#›</a:t>
            </a:fld>
            <a:endParaRPr lang="en-US"/>
          </a:p>
        </p:txBody>
      </p:sp>
    </p:spTree>
    <p:extLst>
      <p:ext uri="{BB962C8B-B14F-4D97-AF65-F5344CB8AC3E}">
        <p14:creationId xmlns:p14="http://schemas.microsoft.com/office/powerpoint/2010/main" val="409350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3F2E2E-BCD6-4BA4-8F1D-0E6932C956FA}"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8F0478-9733-4F42-8C1D-053DFB2476C3}" type="slidenum">
              <a:rPr lang="en-US" smtClean="0"/>
              <a:t>‹#›</a:t>
            </a:fld>
            <a:endParaRPr lang="en-US"/>
          </a:p>
        </p:txBody>
      </p:sp>
    </p:spTree>
    <p:extLst>
      <p:ext uri="{BB962C8B-B14F-4D97-AF65-F5344CB8AC3E}">
        <p14:creationId xmlns:p14="http://schemas.microsoft.com/office/powerpoint/2010/main" val="2475287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3F2E2E-BCD6-4BA4-8F1D-0E6932C956FA}" type="datetimeFigureOut">
              <a:rPr lang="en-US" smtClean="0"/>
              <a:t>3/29/2018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8F0478-9733-4F42-8C1D-053DFB2476C3}" type="slidenum">
              <a:rPr lang="en-US" smtClean="0"/>
              <a:t>‹#›</a:t>
            </a:fld>
            <a:endParaRPr lang="en-US"/>
          </a:p>
        </p:txBody>
      </p:sp>
    </p:spTree>
    <p:extLst>
      <p:ext uri="{BB962C8B-B14F-4D97-AF65-F5344CB8AC3E}">
        <p14:creationId xmlns:p14="http://schemas.microsoft.com/office/powerpoint/2010/main" val="1473740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3F2E2E-BCD6-4BA4-8F1D-0E6932C956FA}" type="datetimeFigureOut">
              <a:rPr lang="en-US" smtClean="0"/>
              <a:t>3/29/2018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8F0478-9733-4F42-8C1D-053DFB2476C3}" type="slidenum">
              <a:rPr lang="en-US" smtClean="0"/>
              <a:t>‹#›</a:t>
            </a:fld>
            <a:endParaRPr lang="en-US"/>
          </a:p>
        </p:txBody>
      </p:sp>
    </p:spTree>
    <p:extLst>
      <p:ext uri="{BB962C8B-B14F-4D97-AF65-F5344CB8AC3E}">
        <p14:creationId xmlns:p14="http://schemas.microsoft.com/office/powerpoint/2010/main" val="213559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3F2E2E-BCD6-4BA4-8F1D-0E6932C956FA}" type="datetimeFigureOut">
              <a:rPr lang="en-US" smtClean="0"/>
              <a:t>3/29/2018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8F0478-9733-4F42-8C1D-053DFB2476C3}" type="slidenum">
              <a:rPr lang="en-US" smtClean="0"/>
              <a:t>‹#›</a:t>
            </a:fld>
            <a:endParaRPr lang="en-US"/>
          </a:p>
        </p:txBody>
      </p:sp>
    </p:spTree>
    <p:extLst>
      <p:ext uri="{BB962C8B-B14F-4D97-AF65-F5344CB8AC3E}">
        <p14:creationId xmlns:p14="http://schemas.microsoft.com/office/powerpoint/2010/main" val="156169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F2E2E-BCD6-4BA4-8F1D-0E6932C956FA}"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8F0478-9733-4F42-8C1D-053DFB2476C3}" type="slidenum">
              <a:rPr lang="en-US" smtClean="0"/>
              <a:t>‹#›</a:t>
            </a:fld>
            <a:endParaRPr lang="en-US"/>
          </a:p>
        </p:txBody>
      </p:sp>
    </p:spTree>
    <p:extLst>
      <p:ext uri="{BB962C8B-B14F-4D97-AF65-F5344CB8AC3E}">
        <p14:creationId xmlns:p14="http://schemas.microsoft.com/office/powerpoint/2010/main" val="2506677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F2E2E-BCD6-4BA4-8F1D-0E6932C956FA}" type="datetimeFigureOut">
              <a:rPr lang="en-US" smtClean="0"/>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8F0478-9733-4F42-8C1D-053DFB2476C3}" type="slidenum">
              <a:rPr lang="en-US" smtClean="0"/>
              <a:t>‹#›</a:t>
            </a:fld>
            <a:endParaRPr lang="en-US"/>
          </a:p>
        </p:txBody>
      </p:sp>
    </p:spTree>
    <p:extLst>
      <p:ext uri="{BB962C8B-B14F-4D97-AF65-F5344CB8AC3E}">
        <p14:creationId xmlns:p14="http://schemas.microsoft.com/office/powerpoint/2010/main" val="6735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3F2E2E-BCD6-4BA4-8F1D-0E6932C956FA}" type="datetimeFigureOut">
              <a:rPr lang="en-US" smtClean="0"/>
              <a:t>3/29/2018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F0478-9733-4F42-8C1D-053DFB2476C3}" type="slidenum">
              <a:rPr lang="en-US" smtClean="0"/>
              <a:t>‹#›</a:t>
            </a:fld>
            <a:endParaRPr lang="en-US"/>
          </a:p>
        </p:txBody>
      </p:sp>
    </p:spTree>
    <p:extLst>
      <p:ext uri="{BB962C8B-B14F-4D97-AF65-F5344CB8AC3E}">
        <p14:creationId xmlns:p14="http://schemas.microsoft.com/office/powerpoint/2010/main" val="529451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599225" y="2058257"/>
            <a:ext cx="7772400" cy="1849745"/>
          </a:xfrm>
        </p:spPr>
        <p:txBody>
          <a:bodyPr>
            <a:noAutofit/>
          </a:bodyPr>
          <a:lstStyle/>
          <a:p>
            <a:pPr algn="ctr" eaLnBrk="1" hangingPunct="1"/>
            <a:r>
              <a:rPr lang="en-US" altLang="en-US" sz="8000" b="1" dirty="0" smtClean="0">
                <a:solidFill>
                  <a:srgbClr val="C00000"/>
                </a:solidFill>
                <a:cs typeface="Times New Roman" panose="02020603050405020304" pitchFamily="18" charset="0"/>
              </a:rPr>
              <a:t>Introduction to </a:t>
            </a:r>
            <a:br>
              <a:rPr lang="en-US" altLang="en-US" sz="8000" b="1" dirty="0" smtClean="0">
                <a:solidFill>
                  <a:srgbClr val="C00000"/>
                </a:solidFill>
                <a:cs typeface="Times New Roman" panose="02020603050405020304" pitchFamily="18" charset="0"/>
              </a:rPr>
            </a:br>
            <a:r>
              <a:rPr lang="en-US" altLang="en-US" sz="8000" b="1" dirty="0" smtClean="0">
                <a:solidFill>
                  <a:srgbClr val="C00000"/>
                </a:solidFill>
                <a:cs typeface="Times New Roman" panose="02020603050405020304" pitchFamily="18" charset="0"/>
              </a:rPr>
              <a:t>Six Sigma</a:t>
            </a:r>
            <a:endParaRPr lang="ar-EG" altLang="en-US" sz="8000" b="1" dirty="0">
              <a:solidFill>
                <a:srgbClr val="C00000"/>
              </a:solidFill>
            </a:endParaRPr>
          </a:p>
        </p:txBody>
      </p:sp>
      <p:sp>
        <p:nvSpPr>
          <p:cNvPr id="3" name="Subtitle 2"/>
          <p:cNvSpPr>
            <a:spLocks noGrp="1"/>
          </p:cNvSpPr>
          <p:nvPr>
            <p:ph type="subTitle" idx="1"/>
          </p:nvPr>
        </p:nvSpPr>
        <p:spPr>
          <a:xfrm>
            <a:off x="380744" y="4368429"/>
            <a:ext cx="7618500" cy="1958409"/>
          </a:xfrm>
        </p:spPr>
        <p:txBody>
          <a:bodyPr rtlCol="1">
            <a:noAutofit/>
          </a:bodyPr>
          <a:lstStyle/>
          <a:p>
            <a:pPr algn="ctr">
              <a:defRPr/>
            </a:pPr>
            <a:r>
              <a:rPr lang="en-US" sz="3200" b="1" dirty="0">
                <a:solidFill>
                  <a:srgbClr val="0070C0"/>
                </a:solidFill>
              </a:rPr>
              <a:t>Prepared By:</a:t>
            </a:r>
          </a:p>
          <a:p>
            <a:pPr algn="ctr">
              <a:defRPr/>
            </a:pPr>
            <a:r>
              <a:rPr lang="en-US" sz="4000" b="1" dirty="0">
                <a:solidFill>
                  <a:srgbClr val="0070C0"/>
                </a:solidFill>
              </a:rPr>
              <a:t>Said </a:t>
            </a:r>
            <a:r>
              <a:rPr lang="en-US" sz="4000" b="1" dirty="0" err="1" smtClean="0">
                <a:solidFill>
                  <a:srgbClr val="0070C0"/>
                </a:solidFill>
              </a:rPr>
              <a:t>Fawzy</a:t>
            </a:r>
            <a:endParaRPr lang="ar-EG" sz="4000" b="1" dirty="0" smtClean="0">
              <a:solidFill>
                <a:srgbClr val="0070C0"/>
              </a:solidFill>
            </a:endParaRPr>
          </a:p>
          <a:p>
            <a:pPr algn="ctr">
              <a:defRPr/>
            </a:pPr>
            <a:r>
              <a:rPr lang="en-US" b="1" dirty="0" smtClean="0">
                <a:solidFill>
                  <a:schemeClr val="tx1">
                    <a:lumMod val="95000"/>
                    <a:lumOff val="5000"/>
                  </a:schemeClr>
                </a:solidFill>
              </a:rPr>
              <a:t>Manager of Information Center –Quality manager</a:t>
            </a:r>
          </a:p>
          <a:p>
            <a:pPr algn="ctr">
              <a:defRPr/>
            </a:pPr>
            <a:r>
              <a:rPr lang="en-US" b="1" dirty="0" smtClean="0">
                <a:solidFill>
                  <a:schemeClr val="tx1">
                    <a:lumMod val="95000"/>
                    <a:lumOff val="5000"/>
                  </a:schemeClr>
                </a:solidFill>
              </a:rPr>
              <a:t>Tendering Department</a:t>
            </a:r>
          </a:p>
          <a:p>
            <a:pPr algn="ctr">
              <a:defRPr/>
            </a:pPr>
            <a:r>
              <a:rPr lang="en-US" b="1" dirty="0" smtClean="0">
                <a:solidFill>
                  <a:schemeClr val="tx1">
                    <a:lumMod val="95000"/>
                    <a:lumOff val="5000"/>
                  </a:schemeClr>
                </a:solidFill>
              </a:rPr>
              <a:t>Arab Contractors </a:t>
            </a:r>
            <a:endParaRPr lang="en-US" b="1" dirty="0">
              <a:solidFill>
                <a:schemeClr val="tx1">
                  <a:lumMod val="95000"/>
                  <a:lumOff val="5000"/>
                </a:schemeClr>
              </a:solidFill>
            </a:endParaRPr>
          </a:p>
        </p:txBody>
      </p:sp>
      <p:pic>
        <p:nvPicPr>
          <p:cNvPr id="2053" name="Picture 5" descr="C:\_SAID\CV\Logos\MCTS(all)_507\MCTS(rgb)_5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9319" y="5409269"/>
            <a:ext cx="2985837" cy="102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7780763" y="1691936"/>
            <a:ext cx="4283284" cy="2582386"/>
          </a:xfrm>
          <a:prstGeom prst="rect">
            <a:avLst/>
          </a:prstGeom>
        </p:spPr>
      </p:pic>
      <p:grpSp>
        <p:nvGrpSpPr>
          <p:cNvPr id="7" name="Group 6"/>
          <p:cNvGrpSpPr/>
          <p:nvPr/>
        </p:nvGrpSpPr>
        <p:grpSpPr>
          <a:xfrm>
            <a:off x="4867843" y="116633"/>
            <a:ext cx="6805703" cy="1213404"/>
            <a:chOff x="3669463" y="116632"/>
            <a:chExt cx="8004082" cy="1248753"/>
          </a:xfrm>
        </p:grpSpPr>
        <p:pic>
          <p:nvPicPr>
            <p:cNvPr id="5" name="Picture 4"/>
            <p:cNvPicPr>
              <a:picLocks noChangeAspect="1"/>
            </p:cNvPicPr>
            <p:nvPr/>
          </p:nvPicPr>
          <p:blipFill>
            <a:blip r:embed="rId4"/>
            <a:stretch>
              <a:fillRect/>
            </a:stretch>
          </p:blipFill>
          <p:spPr>
            <a:xfrm>
              <a:off x="10067291" y="116632"/>
              <a:ext cx="1606254" cy="1248753"/>
            </a:xfrm>
            <a:prstGeom prst="rect">
              <a:avLst/>
            </a:prstGeom>
          </p:spPr>
        </p:pic>
        <p:sp>
          <p:nvSpPr>
            <p:cNvPr id="6" name="Rectangle 5"/>
            <p:cNvSpPr/>
            <p:nvPr/>
          </p:nvSpPr>
          <p:spPr>
            <a:xfrm>
              <a:off x="3669463" y="471777"/>
              <a:ext cx="6600290" cy="538462"/>
            </a:xfrm>
            <a:prstGeom prst="rect">
              <a:avLst/>
            </a:prstGeom>
            <a:noFill/>
          </p:spPr>
          <p:txBody>
            <a:bodyPr wrap="none" lIns="91440" tIns="45720" rIns="91440" bIns="45720">
              <a:spAutoFit/>
            </a:bodyPr>
            <a:lstStyle/>
            <a:p>
              <a:pPr algn="ctr"/>
              <a:r>
                <a:rPr lang="ar-EG" sz="2800" b="0" cap="none" spc="0" dirty="0" smtClean="0">
                  <a:ln w="0"/>
                  <a:solidFill>
                    <a:schemeClr val="tx1"/>
                  </a:solidFill>
                  <a:effectLst>
                    <a:outerShdw blurRad="38100" dist="19050" dir="2700000" algn="tl" rotWithShape="0">
                      <a:schemeClr val="dk1">
                        <a:alpha val="40000"/>
                      </a:schemeClr>
                    </a:outerShdw>
                  </a:effectLst>
                </a:rPr>
                <a:t>المعهد التكنولوجى لهندسة التشييد و الإدارة</a:t>
              </a:r>
              <a:endParaRPr lang="en-US" sz="28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68634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sp>
        <p:nvSpPr>
          <p:cNvPr id="2" name="Rectangle 1"/>
          <p:cNvSpPr/>
          <p:nvPr/>
        </p:nvSpPr>
        <p:spPr>
          <a:xfrm>
            <a:off x="1070934" y="4755222"/>
            <a:ext cx="9257655" cy="1138773"/>
          </a:xfrm>
          <a:prstGeom prst="rect">
            <a:avLst/>
          </a:prstGeom>
        </p:spPr>
        <p:txBody>
          <a:bodyPr wrap="square">
            <a:spAutoFit/>
          </a:bodyPr>
          <a:lstStyle/>
          <a:p>
            <a:r>
              <a:rPr lang="en-US" sz="3200" dirty="0" smtClean="0">
                <a:effectLst/>
                <a:latin typeface="Arial" panose="020B0604020202020204" pitchFamily="34" charset="0"/>
                <a:ea typeface="Calibri" panose="020F0502020204030204" pitchFamily="34" charset="0"/>
              </a:rPr>
              <a:t> </a:t>
            </a:r>
            <a:r>
              <a:rPr lang="en-US" sz="3600" dirty="0" smtClean="0">
                <a:effectLst/>
                <a:latin typeface="Arial" panose="020B0604020202020204" pitchFamily="34" charset="0"/>
                <a:ea typeface="Calibri" panose="020F0502020204030204" pitchFamily="34" charset="0"/>
              </a:rPr>
              <a:t>We</a:t>
            </a:r>
            <a:r>
              <a:rPr lang="en-US" sz="3200" dirty="0" smtClean="0">
                <a:effectLst/>
                <a:latin typeface="Arial" panose="020B0604020202020204" pitchFamily="34" charset="0"/>
                <a:ea typeface="Calibri" panose="020F0502020204030204" pitchFamily="34" charset="0"/>
              </a:rPr>
              <a:t> should search for ways to prevent issues and dissatisfaction</a:t>
            </a:r>
            <a:endParaRPr lang="en-US" sz="3200" dirty="0"/>
          </a:p>
        </p:txBody>
      </p:sp>
      <p:sp>
        <p:nvSpPr>
          <p:cNvPr id="3" name="Rectangle 2"/>
          <p:cNvSpPr/>
          <p:nvPr/>
        </p:nvSpPr>
        <p:spPr>
          <a:xfrm>
            <a:off x="1070934" y="1024458"/>
            <a:ext cx="7933582" cy="646331"/>
          </a:xfrm>
          <a:prstGeom prst="rect">
            <a:avLst/>
          </a:prstGeom>
        </p:spPr>
        <p:txBody>
          <a:bodyPr wrap="square">
            <a:spAutoFit/>
          </a:bodyPr>
          <a:lstStyle/>
          <a:p>
            <a:r>
              <a:rPr lang="en-US" sz="3600" b="1" dirty="0" smtClean="0">
                <a:effectLst/>
                <a:latin typeface="Arial" panose="020B0604020202020204" pitchFamily="34" charset="0"/>
                <a:ea typeface="Calibri" panose="020F0502020204030204" pitchFamily="34" charset="0"/>
              </a:rPr>
              <a:t>Instead of being problem driven</a:t>
            </a:r>
            <a:r>
              <a:rPr lang="en-US" sz="3600" dirty="0" smtClean="0">
                <a:effectLst/>
                <a:latin typeface="Arial" panose="020B0604020202020204" pitchFamily="34" charset="0"/>
                <a:ea typeface="Calibri" panose="020F0502020204030204" pitchFamily="34" charset="0"/>
              </a:rPr>
              <a:t>, </a:t>
            </a:r>
            <a:endParaRPr lang="en-US" sz="3600" dirty="0"/>
          </a:p>
        </p:txBody>
      </p:sp>
      <p:sp>
        <p:nvSpPr>
          <p:cNvPr id="4" name="Rectangle 3"/>
          <p:cNvSpPr/>
          <p:nvPr/>
        </p:nvSpPr>
        <p:spPr>
          <a:xfrm>
            <a:off x="4158711" y="2889840"/>
            <a:ext cx="7212231" cy="646331"/>
          </a:xfrm>
          <a:prstGeom prst="rect">
            <a:avLst/>
          </a:prstGeom>
        </p:spPr>
        <p:txBody>
          <a:bodyPr wrap="none">
            <a:spAutoFit/>
          </a:bodyPr>
          <a:lstStyle/>
          <a:p>
            <a:r>
              <a:rPr lang="en-US" sz="3600" b="1" dirty="0" smtClean="0">
                <a:effectLst/>
                <a:latin typeface="Arial" panose="020B0604020202020204" pitchFamily="34" charset="0"/>
                <a:ea typeface="Calibri" panose="020F0502020204030204" pitchFamily="34" charset="0"/>
              </a:rPr>
              <a:t>we need to be customer driven</a:t>
            </a:r>
            <a:r>
              <a:rPr lang="en-US" sz="3600" dirty="0" smtClean="0">
                <a:effectLst/>
                <a:latin typeface="Arial" panose="020B0604020202020204" pitchFamily="34" charset="0"/>
                <a:ea typeface="Calibri" panose="020F0502020204030204" pitchFamily="34" charset="0"/>
              </a:rPr>
              <a:t>. </a:t>
            </a:r>
            <a:endParaRPr lang="en-US" sz="3600" dirty="0"/>
          </a:p>
        </p:txBody>
      </p:sp>
    </p:spTree>
    <p:extLst>
      <p:ext uri="{BB962C8B-B14F-4D97-AF65-F5344CB8AC3E}">
        <p14:creationId xmlns:p14="http://schemas.microsoft.com/office/powerpoint/2010/main" val="233088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728662"/>
            <a:ext cx="11430000" cy="5400675"/>
          </a:xfrm>
          <a:prstGeom prst="rect">
            <a:avLst/>
          </a:prstGeom>
        </p:spPr>
      </p:pic>
    </p:spTree>
    <p:extLst>
      <p:ext uri="{BB962C8B-B14F-4D97-AF65-F5344CB8AC3E}">
        <p14:creationId xmlns:p14="http://schemas.microsoft.com/office/powerpoint/2010/main" val="37621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425" y="633412"/>
            <a:ext cx="11487150" cy="5591175"/>
          </a:xfrm>
          <a:prstGeom prst="rect">
            <a:avLst/>
          </a:prstGeom>
        </p:spPr>
      </p:pic>
    </p:spTree>
    <p:extLst>
      <p:ext uri="{BB962C8B-B14F-4D97-AF65-F5344CB8AC3E}">
        <p14:creationId xmlns:p14="http://schemas.microsoft.com/office/powerpoint/2010/main" val="196769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2487" y="85725"/>
            <a:ext cx="10487025" cy="6686550"/>
          </a:xfrm>
          <a:prstGeom prst="rect">
            <a:avLst/>
          </a:prstGeom>
        </p:spPr>
      </p:pic>
    </p:spTree>
    <p:extLst>
      <p:ext uri="{BB962C8B-B14F-4D97-AF65-F5344CB8AC3E}">
        <p14:creationId xmlns:p14="http://schemas.microsoft.com/office/powerpoint/2010/main" val="176809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0486" y="261174"/>
            <a:ext cx="10781542" cy="6237597"/>
          </a:xfrm>
          <a:prstGeom prst="rect">
            <a:avLst/>
          </a:prstGeom>
        </p:spPr>
      </p:pic>
    </p:spTree>
    <p:extLst>
      <p:ext uri="{BB962C8B-B14F-4D97-AF65-F5344CB8AC3E}">
        <p14:creationId xmlns:p14="http://schemas.microsoft.com/office/powerpoint/2010/main" val="235020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 y="500062"/>
            <a:ext cx="11353800" cy="5857875"/>
          </a:xfrm>
          <a:prstGeom prst="rect">
            <a:avLst/>
          </a:prstGeom>
        </p:spPr>
      </p:pic>
    </p:spTree>
    <p:extLst>
      <p:ext uri="{BB962C8B-B14F-4D97-AF65-F5344CB8AC3E}">
        <p14:creationId xmlns:p14="http://schemas.microsoft.com/office/powerpoint/2010/main" val="396378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2900" y="366712"/>
            <a:ext cx="11506200" cy="6124575"/>
          </a:xfrm>
          <a:prstGeom prst="rect">
            <a:avLst/>
          </a:prstGeom>
        </p:spPr>
      </p:pic>
    </p:spTree>
    <p:extLst>
      <p:ext uri="{BB962C8B-B14F-4D97-AF65-F5344CB8AC3E}">
        <p14:creationId xmlns:p14="http://schemas.microsoft.com/office/powerpoint/2010/main" val="320410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4337" y="471487"/>
            <a:ext cx="11363325" cy="5915025"/>
          </a:xfrm>
          <a:prstGeom prst="rect">
            <a:avLst/>
          </a:prstGeom>
        </p:spPr>
      </p:pic>
    </p:spTree>
    <p:extLst>
      <p:ext uri="{BB962C8B-B14F-4D97-AF65-F5344CB8AC3E}">
        <p14:creationId xmlns:p14="http://schemas.microsoft.com/office/powerpoint/2010/main" val="188462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4337" y="428625"/>
            <a:ext cx="11363325" cy="6000750"/>
          </a:xfrm>
          <a:prstGeom prst="rect">
            <a:avLst/>
          </a:prstGeom>
        </p:spPr>
      </p:pic>
    </p:spTree>
    <p:extLst>
      <p:ext uri="{BB962C8B-B14F-4D97-AF65-F5344CB8AC3E}">
        <p14:creationId xmlns:p14="http://schemas.microsoft.com/office/powerpoint/2010/main" val="134155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1950" y="442912"/>
            <a:ext cx="11468100" cy="5972175"/>
          </a:xfrm>
          <a:prstGeom prst="rect">
            <a:avLst/>
          </a:prstGeom>
        </p:spPr>
      </p:pic>
    </p:spTree>
    <p:extLst>
      <p:ext uri="{BB962C8B-B14F-4D97-AF65-F5344CB8AC3E}">
        <p14:creationId xmlns:p14="http://schemas.microsoft.com/office/powerpoint/2010/main" val="427032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6725" y="19050"/>
            <a:ext cx="11258550" cy="6819900"/>
          </a:xfrm>
          <a:prstGeom prst="rect">
            <a:avLst/>
          </a:prstGeom>
        </p:spPr>
      </p:pic>
    </p:spTree>
    <p:extLst>
      <p:ext uri="{BB962C8B-B14F-4D97-AF65-F5344CB8AC3E}">
        <p14:creationId xmlns:p14="http://schemas.microsoft.com/office/powerpoint/2010/main" val="179825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sp>
        <p:nvSpPr>
          <p:cNvPr id="2" name="Rectangle 1"/>
          <p:cNvSpPr/>
          <p:nvPr/>
        </p:nvSpPr>
        <p:spPr>
          <a:xfrm>
            <a:off x="520454" y="890658"/>
            <a:ext cx="10982494" cy="1200329"/>
          </a:xfrm>
          <a:prstGeom prst="rect">
            <a:avLst/>
          </a:prstGeom>
        </p:spPr>
        <p:txBody>
          <a:bodyPr wrap="square">
            <a:spAutoFit/>
          </a:bodyPr>
          <a:lstStyle/>
          <a:p>
            <a:r>
              <a:rPr lang="en-US" sz="3600" b="1" dirty="0" smtClean="0">
                <a:latin typeface="Arial" panose="020B0604020202020204" pitchFamily="34" charset="0"/>
                <a:ea typeface="Calibri" panose="020F0502020204030204" pitchFamily="34" charset="0"/>
              </a:rPr>
              <a:t>Instead </a:t>
            </a:r>
            <a:r>
              <a:rPr lang="en-US" sz="3600" b="1" dirty="0">
                <a:latin typeface="Arial" panose="020B0604020202020204" pitchFamily="34" charset="0"/>
                <a:ea typeface="Calibri" panose="020F0502020204030204" pitchFamily="34" charset="0"/>
              </a:rPr>
              <a:t>of reacting to issues and </a:t>
            </a:r>
            <a:endParaRPr lang="en-US" sz="3600" b="1" dirty="0" smtClean="0">
              <a:latin typeface="Arial" panose="020B0604020202020204" pitchFamily="34" charset="0"/>
              <a:ea typeface="Calibri" panose="020F0502020204030204" pitchFamily="34" charset="0"/>
            </a:endParaRPr>
          </a:p>
          <a:p>
            <a:r>
              <a:rPr lang="en-US" sz="3600" b="1" dirty="0" smtClean="0">
                <a:latin typeface="Arial" panose="020B0604020202020204" pitchFamily="34" charset="0"/>
                <a:ea typeface="Calibri" panose="020F0502020204030204" pitchFamily="34" charset="0"/>
              </a:rPr>
              <a:t>dissatisfaction</a:t>
            </a:r>
            <a:endParaRPr lang="en-US" sz="3600" b="1" dirty="0">
              <a:latin typeface="Arial" panose="020B0604020202020204" pitchFamily="34" charset="0"/>
              <a:ea typeface="Calibri" panose="020F0502020204030204" pitchFamily="34" charset="0"/>
            </a:endParaRPr>
          </a:p>
        </p:txBody>
      </p:sp>
      <p:sp>
        <p:nvSpPr>
          <p:cNvPr id="3" name="Rectangle 2"/>
          <p:cNvSpPr/>
          <p:nvPr/>
        </p:nvSpPr>
        <p:spPr>
          <a:xfrm>
            <a:off x="4592148" y="4323131"/>
            <a:ext cx="6096000" cy="1754326"/>
          </a:xfrm>
          <a:prstGeom prst="rect">
            <a:avLst/>
          </a:prstGeom>
        </p:spPr>
        <p:txBody>
          <a:bodyPr wrap="square">
            <a:spAutoFit/>
          </a:bodyPr>
          <a:lstStyle/>
          <a:p>
            <a:r>
              <a:rPr lang="en-US" sz="3600" b="1" dirty="0">
                <a:latin typeface="Arial" panose="020B0604020202020204" pitchFamily="34" charset="0"/>
                <a:ea typeface="Calibri" panose="020F0502020204030204" pitchFamily="34" charset="0"/>
              </a:rPr>
              <a:t>We should search for ways to prevent issues and dissatisfaction</a:t>
            </a:r>
          </a:p>
        </p:txBody>
      </p:sp>
    </p:spTree>
    <p:extLst>
      <p:ext uri="{BB962C8B-B14F-4D97-AF65-F5344CB8AC3E}">
        <p14:creationId xmlns:p14="http://schemas.microsoft.com/office/powerpoint/2010/main" val="249863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0537" y="0"/>
            <a:ext cx="11210925" cy="6858000"/>
          </a:xfrm>
          <a:prstGeom prst="rect">
            <a:avLst/>
          </a:prstGeom>
        </p:spPr>
      </p:pic>
    </p:spTree>
    <p:extLst>
      <p:ext uri="{BB962C8B-B14F-4D97-AF65-F5344CB8AC3E}">
        <p14:creationId xmlns:p14="http://schemas.microsoft.com/office/powerpoint/2010/main" val="291723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6237" y="671512"/>
            <a:ext cx="11439525" cy="5514975"/>
          </a:xfrm>
          <a:prstGeom prst="rect">
            <a:avLst/>
          </a:prstGeom>
        </p:spPr>
      </p:pic>
    </p:spTree>
    <p:extLst>
      <p:ext uri="{BB962C8B-B14F-4D97-AF65-F5344CB8AC3E}">
        <p14:creationId xmlns:p14="http://schemas.microsoft.com/office/powerpoint/2010/main" val="27503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0762" y="1133475"/>
            <a:ext cx="7610475" cy="4591050"/>
          </a:xfrm>
          <a:prstGeom prst="rect">
            <a:avLst/>
          </a:prstGeom>
        </p:spPr>
      </p:pic>
    </p:spTree>
    <p:extLst>
      <p:ext uri="{BB962C8B-B14F-4D97-AF65-F5344CB8AC3E}">
        <p14:creationId xmlns:p14="http://schemas.microsoft.com/office/powerpoint/2010/main" val="31999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2549" y="407928"/>
            <a:ext cx="8991600" cy="4610100"/>
          </a:xfrm>
          <a:prstGeom prst="rect">
            <a:avLst/>
          </a:prstGeom>
        </p:spPr>
      </p:pic>
      <p:sp>
        <p:nvSpPr>
          <p:cNvPr id="3" name="Rectangle 2"/>
          <p:cNvSpPr/>
          <p:nvPr/>
        </p:nvSpPr>
        <p:spPr>
          <a:xfrm>
            <a:off x="5186644" y="5222855"/>
            <a:ext cx="562872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Ford Assembly line </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3960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3378" y="475442"/>
            <a:ext cx="8915400" cy="4667250"/>
          </a:xfrm>
          <a:prstGeom prst="rect">
            <a:avLst/>
          </a:prstGeom>
        </p:spPr>
      </p:pic>
      <p:sp>
        <p:nvSpPr>
          <p:cNvPr id="3" name="Rectangle 2"/>
          <p:cNvSpPr/>
          <p:nvPr/>
        </p:nvSpPr>
        <p:spPr>
          <a:xfrm>
            <a:off x="5041078" y="5762625"/>
            <a:ext cx="6224653"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Toyota Assembly line </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198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775" y="1281112"/>
            <a:ext cx="8172450" cy="4295775"/>
          </a:xfrm>
          <a:prstGeom prst="rect">
            <a:avLst/>
          </a:prstGeom>
        </p:spPr>
      </p:pic>
    </p:spTree>
    <p:extLst>
      <p:ext uri="{BB962C8B-B14F-4D97-AF65-F5344CB8AC3E}">
        <p14:creationId xmlns:p14="http://schemas.microsoft.com/office/powerpoint/2010/main" val="9399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4500" y="1466850"/>
            <a:ext cx="8763000" cy="3924300"/>
          </a:xfrm>
          <a:prstGeom prst="rect">
            <a:avLst/>
          </a:prstGeom>
        </p:spPr>
      </p:pic>
    </p:spTree>
    <p:extLst>
      <p:ext uri="{BB962C8B-B14F-4D97-AF65-F5344CB8AC3E}">
        <p14:creationId xmlns:p14="http://schemas.microsoft.com/office/powerpoint/2010/main" val="298770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4950" y="2952750"/>
            <a:ext cx="9182100" cy="952500"/>
          </a:xfrm>
          <a:prstGeom prst="rect">
            <a:avLst/>
          </a:prstGeom>
        </p:spPr>
      </p:pic>
      <p:sp>
        <p:nvSpPr>
          <p:cNvPr id="3" name="Rectangle 2"/>
          <p:cNvSpPr/>
          <p:nvPr/>
        </p:nvSpPr>
        <p:spPr>
          <a:xfrm>
            <a:off x="4216382" y="1556989"/>
            <a:ext cx="3759235"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Do you think</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4676927" y="4377681"/>
            <a:ext cx="283814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Is Great ?</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1857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BE6F6"/>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407" y="309966"/>
            <a:ext cx="11429329" cy="5977683"/>
          </a:xfrm>
          <a:prstGeom prst="rect">
            <a:avLst/>
          </a:prstGeom>
        </p:spPr>
      </p:pic>
    </p:spTree>
    <p:extLst>
      <p:ext uri="{BB962C8B-B14F-4D97-AF65-F5344CB8AC3E}">
        <p14:creationId xmlns:p14="http://schemas.microsoft.com/office/powerpoint/2010/main" val="306259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BD0D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454" y="464950"/>
            <a:ext cx="11185721" cy="5827362"/>
          </a:xfrm>
          <a:prstGeom prst="rect">
            <a:avLst/>
          </a:prstGeom>
        </p:spPr>
      </p:pic>
    </p:spTree>
    <p:extLst>
      <p:ext uri="{BB962C8B-B14F-4D97-AF65-F5344CB8AC3E}">
        <p14:creationId xmlns:p14="http://schemas.microsoft.com/office/powerpoint/2010/main" val="316773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57B76"/>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465" y="480447"/>
            <a:ext cx="11505941" cy="5951349"/>
          </a:xfrm>
          <a:prstGeom prst="rect">
            <a:avLst/>
          </a:prstGeom>
        </p:spPr>
      </p:pic>
    </p:spTree>
    <p:extLst>
      <p:ext uri="{BB962C8B-B14F-4D97-AF65-F5344CB8AC3E}">
        <p14:creationId xmlns:p14="http://schemas.microsoft.com/office/powerpoint/2010/main" val="220080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2860" y="461642"/>
            <a:ext cx="3623877" cy="923330"/>
          </a:xfrm>
          <a:prstGeom prst="rect">
            <a:avLst/>
          </a:prstGeom>
          <a:noFill/>
        </p:spPr>
        <p:txBody>
          <a:bodyPr wrap="none" lIns="91440" tIns="45720" rIns="91440" bIns="45720">
            <a:spAutoFit/>
          </a:bodyPr>
          <a:lstStyle/>
          <a:p>
            <a:pPr algn="ctr"/>
            <a:r>
              <a:rPr lang="en-US" sz="5400" dirty="0" smtClean="0">
                <a:ln w="0"/>
                <a:solidFill>
                  <a:srgbClr val="FF0000"/>
                </a:solidFill>
                <a:effectLst>
                  <a:outerShdw blurRad="38100" dist="19050" dir="2700000" algn="tl" rotWithShape="0">
                    <a:schemeClr val="dk1">
                      <a:alpha val="40000"/>
                    </a:schemeClr>
                  </a:outerShdw>
                </a:effectLst>
              </a:rPr>
              <a:t>Chapter 01 :</a:t>
            </a:r>
            <a:endParaRPr lang="en-US" sz="5400" b="0" cap="none" spc="0" dirty="0">
              <a:ln w="0"/>
              <a:solidFill>
                <a:srgbClr val="FF0000"/>
              </a:solidFill>
              <a:effectLst>
                <a:outerShdw blurRad="38100" dist="19050" dir="2700000" algn="tl" rotWithShape="0">
                  <a:schemeClr val="dk1">
                    <a:alpha val="40000"/>
                  </a:schemeClr>
                </a:outerShdw>
              </a:effectLst>
            </a:endParaRPr>
          </a:p>
        </p:txBody>
      </p:sp>
      <p:sp>
        <p:nvSpPr>
          <p:cNvPr id="5" name="Rectangle 4"/>
          <p:cNvSpPr/>
          <p:nvPr/>
        </p:nvSpPr>
        <p:spPr>
          <a:xfrm>
            <a:off x="3080692" y="2967335"/>
            <a:ext cx="6030625" cy="1446550"/>
          </a:xfrm>
          <a:prstGeom prst="rect">
            <a:avLst/>
          </a:prstGeom>
          <a:noFill/>
        </p:spPr>
        <p:txBody>
          <a:bodyPr wrap="none" lIns="91440" tIns="45720" rIns="91440" bIns="45720">
            <a:spAutoFit/>
          </a:bodyPr>
          <a:lstStyle/>
          <a:p>
            <a:pPr algn="ctr"/>
            <a:r>
              <a:rPr lang="en-US" sz="88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Introduction</a:t>
            </a:r>
            <a:endParaRPr lang="en-US" sz="8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70643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464" y="423469"/>
            <a:ext cx="11750003" cy="5930836"/>
          </a:xfrm>
          <a:prstGeom prst="rect">
            <a:avLst/>
          </a:prstGeom>
        </p:spPr>
      </p:pic>
    </p:spTree>
    <p:extLst>
      <p:ext uri="{BB962C8B-B14F-4D97-AF65-F5344CB8AC3E}">
        <p14:creationId xmlns:p14="http://schemas.microsoft.com/office/powerpoint/2010/main" val="383697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B887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478" y="355208"/>
            <a:ext cx="11682617" cy="6092087"/>
          </a:xfrm>
          <a:prstGeom prst="rect">
            <a:avLst/>
          </a:prstGeom>
        </p:spPr>
      </p:pic>
    </p:spTree>
    <p:extLst>
      <p:ext uri="{BB962C8B-B14F-4D97-AF65-F5344CB8AC3E}">
        <p14:creationId xmlns:p14="http://schemas.microsoft.com/office/powerpoint/2010/main" val="165723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9683" y="365760"/>
            <a:ext cx="11677557" cy="6035040"/>
          </a:xfrm>
          <a:prstGeom prst="rect">
            <a:avLst/>
          </a:prstGeom>
        </p:spPr>
      </p:pic>
    </p:spTree>
    <p:extLst>
      <p:ext uri="{BB962C8B-B14F-4D97-AF65-F5344CB8AC3E}">
        <p14:creationId xmlns:p14="http://schemas.microsoft.com/office/powerpoint/2010/main" val="104037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7850" y="365760"/>
            <a:ext cx="11214069" cy="5928457"/>
          </a:xfrm>
          <a:prstGeom prst="rect">
            <a:avLst/>
          </a:prstGeom>
        </p:spPr>
      </p:pic>
    </p:spTree>
    <p:extLst>
      <p:ext uri="{BB962C8B-B14F-4D97-AF65-F5344CB8AC3E}">
        <p14:creationId xmlns:p14="http://schemas.microsoft.com/office/powerpoint/2010/main" val="66668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60" y="449451"/>
            <a:ext cx="12236210" cy="5966847"/>
          </a:xfrm>
          <a:prstGeom prst="rect">
            <a:avLst/>
          </a:prstGeom>
        </p:spPr>
      </p:pic>
    </p:spTree>
    <p:extLst>
      <p:ext uri="{BB962C8B-B14F-4D97-AF65-F5344CB8AC3E}">
        <p14:creationId xmlns:p14="http://schemas.microsoft.com/office/powerpoint/2010/main" val="368149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9725" y="1085850"/>
            <a:ext cx="8972550" cy="4686300"/>
          </a:xfrm>
          <a:prstGeom prst="rect">
            <a:avLst/>
          </a:prstGeom>
        </p:spPr>
      </p:pic>
      <p:pic>
        <p:nvPicPr>
          <p:cNvPr id="3" name="Picture 2"/>
          <p:cNvPicPr>
            <a:picLocks noChangeAspect="1"/>
          </p:cNvPicPr>
          <p:nvPr/>
        </p:nvPicPr>
        <p:blipFill>
          <a:blip r:embed="rId3"/>
          <a:stretch>
            <a:fillRect/>
          </a:stretch>
        </p:blipFill>
        <p:spPr>
          <a:xfrm>
            <a:off x="2014537" y="2538412"/>
            <a:ext cx="8162925" cy="2085975"/>
          </a:xfrm>
          <a:prstGeom prst="rect">
            <a:avLst/>
          </a:prstGeom>
        </p:spPr>
      </p:pic>
    </p:spTree>
    <p:extLst>
      <p:ext uri="{BB962C8B-B14F-4D97-AF65-F5344CB8AC3E}">
        <p14:creationId xmlns:p14="http://schemas.microsoft.com/office/powerpoint/2010/main" val="37581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BE6F6"/>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198" y="340962"/>
            <a:ext cx="11878723" cy="6152827"/>
          </a:xfrm>
          <a:prstGeom prst="rect">
            <a:avLst/>
          </a:prstGeom>
        </p:spPr>
      </p:pic>
    </p:spTree>
    <p:extLst>
      <p:ext uri="{BB962C8B-B14F-4D97-AF65-F5344CB8AC3E}">
        <p14:creationId xmlns:p14="http://schemas.microsoft.com/office/powerpoint/2010/main" val="193631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BCFD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744" y="325464"/>
            <a:ext cx="11746721" cy="6106333"/>
          </a:xfrm>
          <a:prstGeom prst="rect">
            <a:avLst/>
          </a:prstGeom>
        </p:spPr>
      </p:pic>
    </p:spTree>
    <p:extLst>
      <p:ext uri="{BB962C8B-B14F-4D97-AF65-F5344CB8AC3E}">
        <p14:creationId xmlns:p14="http://schemas.microsoft.com/office/powerpoint/2010/main" val="341823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46F6D"/>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509" y="340963"/>
            <a:ext cx="11923696" cy="6199322"/>
          </a:xfrm>
          <a:prstGeom prst="rect">
            <a:avLst/>
          </a:prstGeom>
        </p:spPr>
      </p:pic>
    </p:spTree>
    <p:extLst>
      <p:ext uri="{BB962C8B-B14F-4D97-AF65-F5344CB8AC3E}">
        <p14:creationId xmlns:p14="http://schemas.microsoft.com/office/powerpoint/2010/main" val="308369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5980" y="335079"/>
            <a:ext cx="11705184" cy="6127714"/>
          </a:xfrm>
          <a:prstGeom prst="rect">
            <a:avLst/>
          </a:prstGeom>
        </p:spPr>
      </p:pic>
    </p:spTree>
    <p:extLst>
      <p:ext uri="{BB962C8B-B14F-4D97-AF65-F5344CB8AC3E}">
        <p14:creationId xmlns:p14="http://schemas.microsoft.com/office/powerpoint/2010/main" val="242886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7528" y="2965660"/>
            <a:ext cx="9494890" cy="1200329"/>
          </a:xfrm>
          <a:prstGeom prst="rect">
            <a:avLst/>
          </a:prstGeom>
        </p:spPr>
        <p:txBody>
          <a:bodyPr vert="horz" lIns="91440" tIns="45720" rIns="91440" bIns="45720" rtlCol="0" anchor="b">
            <a:noAutofit/>
          </a:bodyPr>
          <a:lstStyle/>
          <a:p>
            <a:pPr algn="ctr">
              <a:lnSpc>
                <a:spcPct val="90000"/>
              </a:lnSpc>
              <a:spcBef>
                <a:spcPct val="0"/>
              </a:spcBef>
            </a:pPr>
            <a:r>
              <a:rPr lang="en-US" sz="6000" b="1" dirty="0" smtClean="0">
                <a:solidFill>
                  <a:srgbClr val="C00000"/>
                </a:solidFill>
                <a:latin typeface="+mj-lt"/>
                <a:ea typeface="+mj-ea"/>
                <a:cs typeface="Times New Roman" panose="02020603050405020304" pitchFamily="18" charset="0"/>
              </a:rPr>
              <a:t>How Variation </a:t>
            </a:r>
          </a:p>
          <a:p>
            <a:pPr algn="ctr">
              <a:lnSpc>
                <a:spcPct val="90000"/>
              </a:lnSpc>
              <a:spcBef>
                <a:spcPct val="0"/>
              </a:spcBef>
            </a:pPr>
            <a:r>
              <a:rPr lang="en-US" sz="6000" b="1" dirty="0" smtClean="0">
                <a:solidFill>
                  <a:srgbClr val="C00000"/>
                </a:solidFill>
                <a:latin typeface="+mj-lt"/>
                <a:ea typeface="+mj-ea"/>
                <a:cs typeface="Times New Roman" panose="02020603050405020304" pitchFamily="18" charset="0"/>
              </a:rPr>
              <a:t>Impact You ?</a:t>
            </a:r>
            <a:endParaRPr lang="en-US" sz="6000" b="1" dirty="0">
              <a:solidFill>
                <a:srgbClr val="C00000"/>
              </a:solidFill>
              <a:latin typeface="+mj-lt"/>
              <a:ea typeface="+mj-ea"/>
              <a:cs typeface="Times New Roman" panose="02020603050405020304" pitchFamily="18" charset="0"/>
            </a:endParaRPr>
          </a:p>
        </p:txBody>
      </p:sp>
    </p:spTree>
    <p:extLst>
      <p:ext uri="{BB962C8B-B14F-4D97-AF65-F5344CB8AC3E}">
        <p14:creationId xmlns:p14="http://schemas.microsoft.com/office/powerpoint/2010/main" val="153824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18D8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488" y="307086"/>
            <a:ext cx="11807826" cy="6109212"/>
          </a:xfrm>
          <a:prstGeom prst="rect">
            <a:avLst/>
          </a:prstGeom>
        </p:spPr>
      </p:pic>
    </p:spTree>
    <p:extLst>
      <p:ext uri="{BB962C8B-B14F-4D97-AF65-F5344CB8AC3E}">
        <p14:creationId xmlns:p14="http://schemas.microsoft.com/office/powerpoint/2010/main" val="248630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983" y="339420"/>
            <a:ext cx="11864166" cy="6169867"/>
          </a:xfrm>
          <a:prstGeom prst="rect">
            <a:avLst/>
          </a:prstGeom>
        </p:spPr>
      </p:pic>
    </p:spTree>
    <p:extLst>
      <p:ext uri="{BB962C8B-B14F-4D97-AF65-F5344CB8AC3E}">
        <p14:creationId xmlns:p14="http://schemas.microsoft.com/office/powerpoint/2010/main" val="150359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2860" y="461642"/>
            <a:ext cx="3623877" cy="923330"/>
          </a:xfrm>
          <a:prstGeom prst="rect">
            <a:avLst/>
          </a:prstGeom>
          <a:noFill/>
        </p:spPr>
        <p:txBody>
          <a:bodyPr wrap="none" lIns="91440" tIns="45720" rIns="91440" bIns="45720">
            <a:spAutoFit/>
          </a:bodyPr>
          <a:lstStyle/>
          <a:p>
            <a:pPr algn="ctr"/>
            <a:r>
              <a:rPr lang="en-US" sz="5400" dirty="0" smtClean="0">
                <a:ln w="0"/>
                <a:solidFill>
                  <a:srgbClr val="FF0000"/>
                </a:solidFill>
                <a:effectLst>
                  <a:outerShdw blurRad="38100" dist="19050" dir="2700000" algn="tl" rotWithShape="0">
                    <a:schemeClr val="dk1">
                      <a:alpha val="40000"/>
                    </a:schemeClr>
                  </a:outerShdw>
                </a:effectLst>
              </a:rPr>
              <a:t>Chapter 02 :</a:t>
            </a:r>
            <a:endParaRPr lang="en-US" sz="5400" b="0" cap="none" spc="0" dirty="0">
              <a:ln w="0"/>
              <a:solidFill>
                <a:srgbClr val="FF0000"/>
              </a:solidFill>
              <a:effectLst>
                <a:outerShdw blurRad="38100" dist="19050" dir="2700000" algn="tl" rotWithShape="0">
                  <a:schemeClr val="dk1">
                    <a:alpha val="40000"/>
                  </a:schemeClr>
                </a:outerShdw>
              </a:effectLst>
            </a:endParaRPr>
          </a:p>
        </p:txBody>
      </p:sp>
      <p:sp>
        <p:nvSpPr>
          <p:cNvPr id="3" name="Rectangle 2"/>
          <p:cNvSpPr/>
          <p:nvPr/>
        </p:nvSpPr>
        <p:spPr>
          <a:xfrm>
            <a:off x="2332217" y="2967335"/>
            <a:ext cx="7527574" cy="1754326"/>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Background and Meaning</a:t>
            </a:r>
          </a:p>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Of Six Sigma</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121362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8175" y="1119187"/>
            <a:ext cx="10915650" cy="4619625"/>
          </a:xfrm>
          <a:prstGeom prst="rect">
            <a:avLst/>
          </a:prstGeom>
        </p:spPr>
      </p:pic>
    </p:spTree>
    <p:extLst>
      <p:ext uri="{BB962C8B-B14F-4D97-AF65-F5344CB8AC3E}">
        <p14:creationId xmlns:p14="http://schemas.microsoft.com/office/powerpoint/2010/main" val="223556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0122" y="364535"/>
            <a:ext cx="4216718" cy="792887"/>
          </a:xfrm>
          <a:prstGeom prst="rect">
            <a:avLst/>
          </a:prstGeom>
        </p:spPr>
      </p:pic>
      <p:grpSp>
        <p:nvGrpSpPr>
          <p:cNvPr id="6" name="Group 5"/>
          <p:cNvGrpSpPr/>
          <p:nvPr/>
        </p:nvGrpSpPr>
        <p:grpSpPr>
          <a:xfrm>
            <a:off x="923721" y="1052450"/>
            <a:ext cx="10221081" cy="2859947"/>
            <a:chOff x="923721" y="1052450"/>
            <a:chExt cx="10221081" cy="2859947"/>
          </a:xfrm>
        </p:grpSpPr>
        <p:pic>
          <p:nvPicPr>
            <p:cNvPr id="2" name="Picture 1"/>
            <p:cNvPicPr>
              <a:picLocks noChangeAspect="1"/>
            </p:cNvPicPr>
            <p:nvPr/>
          </p:nvPicPr>
          <p:blipFill>
            <a:blip r:embed="rId3"/>
            <a:stretch>
              <a:fillRect/>
            </a:stretch>
          </p:blipFill>
          <p:spPr>
            <a:xfrm>
              <a:off x="5527687" y="1052450"/>
              <a:ext cx="2904173" cy="2859947"/>
            </a:xfrm>
            <a:prstGeom prst="rect">
              <a:avLst/>
            </a:prstGeom>
          </p:spPr>
        </p:pic>
        <p:pic>
          <p:nvPicPr>
            <p:cNvPr id="3" name="Picture 2"/>
            <p:cNvPicPr>
              <a:picLocks noChangeAspect="1"/>
            </p:cNvPicPr>
            <p:nvPr/>
          </p:nvPicPr>
          <p:blipFill>
            <a:blip r:embed="rId4"/>
            <a:stretch>
              <a:fillRect/>
            </a:stretch>
          </p:blipFill>
          <p:spPr>
            <a:xfrm>
              <a:off x="8401602" y="1765934"/>
              <a:ext cx="2743200" cy="1314450"/>
            </a:xfrm>
            <a:prstGeom prst="rect">
              <a:avLst/>
            </a:prstGeom>
          </p:spPr>
        </p:pic>
        <p:sp>
          <p:nvSpPr>
            <p:cNvPr id="5" name="Rectangle 4"/>
            <p:cNvSpPr/>
            <p:nvPr/>
          </p:nvSpPr>
          <p:spPr>
            <a:xfrm>
              <a:off x="923721" y="2128480"/>
              <a:ext cx="4329519" cy="1323439"/>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Comprehensive and</a:t>
              </a:r>
            </a:p>
            <a:p>
              <a:pPr algn="ctr"/>
              <a:r>
                <a:rPr lang="en-US" sz="4000" b="0" cap="none" spc="0" dirty="0" smtClean="0">
                  <a:ln w="0"/>
                  <a:solidFill>
                    <a:schemeClr val="tx1"/>
                  </a:solidFill>
                  <a:effectLst>
                    <a:outerShdw blurRad="38100" dist="19050" dir="2700000" algn="tl" rotWithShape="0">
                      <a:schemeClr val="dk1">
                        <a:alpha val="40000"/>
                      </a:schemeClr>
                    </a:outerShdw>
                  </a:effectLst>
                </a:rPr>
                <a:t> flexible system</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9" name="Group 8"/>
          <p:cNvGrpSpPr/>
          <p:nvPr/>
        </p:nvGrpSpPr>
        <p:grpSpPr>
          <a:xfrm>
            <a:off x="980122" y="4422977"/>
            <a:ext cx="3489960" cy="983020"/>
            <a:chOff x="1356360" y="3912397"/>
            <a:chExt cx="3489960" cy="983020"/>
          </a:xfrm>
        </p:grpSpPr>
        <p:sp>
          <p:nvSpPr>
            <p:cNvPr id="7" name="Right Arrow 6"/>
            <p:cNvSpPr/>
            <p:nvPr/>
          </p:nvSpPr>
          <p:spPr>
            <a:xfrm>
              <a:off x="1356360" y="4422977"/>
              <a:ext cx="3489960" cy="47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40172" y="3912397"/>
              <a:ext cx="3055773" cy="707886"/>
            </a:xfrm>
            <a:prstGeom prst="rect">
              <a:avLst/>
            </a:prstGeom>
            <a:noFill/>
          </p:spPr>
          <p:txBody>
            <a:bodyPr wrap="none" lIns="91440" tIns="45720" rIns="91440" bIns="45720">
              <a:spAutoFit/>
            </a:bodyPr>
            <a:lstStyle/>
            <a:p>
              <a:pPr algn="ctr"/>
              <a:r>
                <a:rPr lang="en-US" sz="4000" dirty="0" smtClean="0">
                  <a:ln w="0"/>
                  <a:solidFill>
                    <a:schemeClr val="accent1"/>
                  </a:solidFill>
                  <a:effectLst>
                    <a:outerShdw blurRad="38100" dist="25400" dir="5400000" algn="ctr" rotWithShape="0">
                      <a:srgbClr val="6E747A">
                        <a:alpha val="43000"/>
                      </a:srgbClr>
                    </a:outerShdw>
                  </a:effectLst>
                </a:rPr>
                <a:t>For achieving </a:t>
              </a:r>
              <a:endParaRPr lang="en-US" sz="4000" dirty="0">
                <a:ln w="0"/>
                <a:solidFill>
                  <a:schemeClr val="accent1"/>
                </a:solidFill>
                <a:effectLst>
                  <a:outerShdw blurRad="38100" dist="25400" dir="5400000" algn="ctr" rotWithShape="0">
                    <a:srgbClr val="6E747A">
                      <a:alpha val="43000"/>
                    </a:srgbClr>
                  </a:outerShdw>
                </a:effectLst>
              </a:endParaRPr>
            </a:p>
          </p:txBody>
        </p:sp>
      </p:grpSp>
      <p:grpSp>
        <p:nvGrpSpPr>
          <p:cNvPr id="13" name="Group 12"/>
          <p:cNvGrpSpPr/>
          <p:nvPr/>
        </p:nvGrpSpPr>
        <p:grpSpPr>
          <a:xfrm>
            <a:off x="5104999" y="4283138"/>
            <a:ext cx="4994352" cy="2692519"/>
            <a:chOff x="5104999" y="4283138"/>
            <a:chExt cx="4994352" cy="2692519"/>
          </a:xfrm>
        </p:grpSpPr>
        <p:pic>
          <p:nvPicPr>
            <p:cNvPr id="11" name="Picture 10"/>
            <p:cNvPicPr>
              <a:picLocks noChangeAspect="1"/>
            </p:cNvPicPr>
            <p:nvPr/>
          </p:nvPicPr>
          <p:blipFill>
            <a:blip r:embed="rId5"/>
            <a:stretch>
              <a:fillRect/>
            </a:stretch>
          </p:blipFill>
          <p:spPr>
            <a:xfrm>
              <a:off x="5104999" y="4283138"/>
              <a:ext cx="2600325" cy="1695450"/>
            </a:xfrm>
            <a:prstGeom prst="rect">
              <a:avLst/>
            </a:prstGeom>
          </p:spPr>
        </p:pic>
        <p:sp>
          <p:nvSpPr>
            <p:cNvPr id="12" name="Rectangle 11"/>
            <p:cNvSpPr/>
            <p:nvPr/>
          </p:nvSpPr>
          <p:spPr>
            <a:xfrm>
              <a:off x="6405161" y="5405997"/>
              <a:ext cx="3694190" cy="1569660"/>
            </a:xfrm>
            <a:prstGeom prst="rect">
              <a:avLst/>
            </a:prstGeom>
            <a:noFill/>
          </p:spPr>
          <p:txBody>
            <a:bodyPr wrap="square" lIns="91440" tIns="45720" rIns="91440" bIns="45720">
              <a:spAutoFit/>
            </a:bodyPr>
            <a:lstStyle/>
            <a:p>
              <a:pPr algn="ctr"/>
              <a:r>
                <a:rPr lang="en-US" sz="3200" b="0" cap="none" spc="0" dirty="0" smtClean="0">
                  <a:ln w="0"/>
                  <a:solidFill>
                    <a:schemeClr val="tx1"/>
                  </a:solidFill>
                  <a:effectLst>
                    <a:outerShdw blurRad="38100" dist="19050" dir="2700000" algn="tl" rotWithShape="0">
                      <a:schemeClr val="dk1">
                        <a:alpha val="40000"/>
                      </a:schemeClr>
                    </a:outerShdw>
                  </a:effectLst>
                </a:rPr>
                <a:t>Sustaining and Maximizing Business Success</a:t>
              </a:r>
              <a:endParaRPr lang="en-US" sz="32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05380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1504" y="513695"/>
            <a:ext cx="9163086" cy="92333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outerShdw blurRad="38100" dist="19050" dir="2700000" algn="tl" rotWithShape="0">
                    <a:schemeClr val="dk1">
                      <a:alpha val="40000"/>
                    </a:schemeClr>
                  </a:outerShdw>
                </a:effectLst>
              </a:rPr>
              <a:t>How do Six Sigma Achieve this ?</a:t>
            </a:r>
            <a:endParaRPr lang="en-US" sz="5400" b="0" cap="none" spc="0" dirty="0">
              <a:ln w="0"/>
              <a:solidFill>
                <a:srgbClr val="C00000"/>
              </a:solidFill>
              <a:effectLst>
                <a:outerShdw blurRad="38100" dist="19050" dir="2700000" algn="tl" rotWithShape="0">
                  <a:schemeClr val="dk1">
                    <a:alpha val="40000"/>
                  </a:schemeClr>
                </a:outerShdw>
              </a:effectLst>
            </a:endParaRPr>
          </a:p>
        </p:txBody>
      </p:sp>
      <p:grpSp>
        <p:nvGrpSpPr>
          <p:cNvPr id="5" name="Group 4"/>
          <p:cNvGrpSpPr/>
          <p:nvPr/>
        </p:nvGrpSpPr>
        <p:grpSpPr>
          <a:xfrm>
            <a:off x="1274599" y="2426932"/>
            <a:ext cx="8951440" cy="3756105"/>
            <a:chOff x="1274599" y="2426932"/>
            <a:chExt cx="8951440" cy="3756105"/>
          </a:xfrm>
        </p:grpSpPr>
        <p:sp>
          <p:nvSpPr>
            <p:cNvPr id="3" name="Rectangle 2"/>
            <p:cNvSpPr/>
            <p:nvPr/>
          </p:nvSpPr>
          <p:spPr>
            <a:xfrm>
              <a:off x="1274599" y="2426932"/>
              <a:ext cx="8424101" cy="592726"/>
            </a:xfrm>
            <a:prstGeom prst="rect">
              <a:avLst/>
            </a:prstGeom>
          </p:spPr>
          <p:txBody>
            <a:bodyPr wrap="none">
              <a:spAutoFit/>
            </a:bodyPr>
            <a:lstStyle/>
            <a:p>
              <a:pPr lvl="0">
                <a:lnSpc>
                  <a:spcPct val="107000"/>
                </a:lnSpc>
                <a:spcAft>
                  <a:spcPts val="800"/>
                </a:spcAft>
              </a:pPr>
              <a:r>
                <a:rPr lang="en-US" sz="3200" b="1" dirty="0" smtClean="0">
                  <a:effectLst/>
                  <a:latin typeface="Arial" panose="020B0604020202020204" pitchFamily="34" charset="0"/>
                  <a:ea typeface="Calibri" panose="020F0502020204030204" pitchFamily="34" charset="0"/>
                  <a:cs typeface="Arial" panose="020B0604020202020204" pitchFamily="34" charset="0"/>
                </a:rPr>
                <a:t>Careful understanding of customer needs,</a:t>
              </a:r>
              <a:endParaRPr lang="en-US" sz="3200" b="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78880" y="3346931"/>
              <a:ext cx="3947159" cy="2836106"/>
            </a:xfrm>
            <a:prstGeom prst="rect">
              <a:avLst/>
            </a:prstGeom>
          </p:spPr>
        </p:pic>
      </p:grpSp>
    </p:spTree>
    <p:extLst>
      <p:ext uri="{BB962C8B-B14F-4D97-AF65-F5344CB8AC3E}">
        <p14:creationId xmlns:p14="http://schemas.microsoft.com/office/powerpoint/2010/main" val="99640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1504" y="513695"/>
            <a:ext cx="9163086" cy="92333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outerShdw blurRad="38100" dist="19050" dir="2700000" algn="tl" rotWithShape="0">
                    <a:schemeClr val="dk1">
                      <a:alpha val="40000"/>
                    </a:schemeClr>
                  </a:outerShdw>
                </a:effectLst>
              </a:rPr>
              <a:t>How do Six Sigma Achieve this ?</a:t>
            </a:r>
            <a:endParaRPr lang="en-US" sz="5400" b="0" cap="none" spc="0" dirty="0">
              <a:ln w="0"/>
              <a:solidFill>
                <a:srgbClr val="C00000"/>
              </a:solidFill>
              <a:effectLst>
                <a:outerShdw blurRad="38100" dist="19050" dir="2700000" algn="tl" rotWithShape="0">
                  <a:schemeClr val="dk1">
                    <a:alpha val="40000"/>
                  </a:schemeClr>
                </a:outerShdw>
              </a:effectLst>
            </a:endParaRPr>
          </a:p>
        </p:txBody>
      </p:sp>
      <p:grpSp>
        <p:nvGrpSpPr>
          <p:cNvPr id="8" name="Group 7"/>
          <p:cNvGrpSpPr/>
          <p:nvPr/>
        </p:nvGrpSpPr>
        <p:grpSpPr>
          <a:xfrm>
            <a:off x="1222098" y="1888242"/>
            <a:ext cx="8855352" cy="4377303"/>
            <a:chOff x="1222098" y="1888242"/>
            <a:chExt cx="8855352" cy="4377303"/>
          </a:xfrm>
        </p:grpSpPr>
        <p:sp>
          <p:nvSpPr>
            <p:cNvPr id="6" name="Rectangle 5"/>
            <p:cNvSpPr/>
            <p:nvPr/>
          </p:nvSpPr>
          <p:spPr>
            <a:xfrm>
              <a:off x="1222098" y="1888242"/>
              <a:ext cx="8101898" cy="1077218"/>
            </a:xfrm>
            <a:prstGeom prst="rect">
              <a:avLst/>
            </a:prstGeom>
          </p:spPr>
          <p:txBody>
            <a:bodyPr wrap="none">
              <a:spAutoFit/>
            </a:bodyPr>
            <a:lstStyle/>
            <a:p>
              <a:r>
                <a:rPr lang="en-US" sz="3200" b="1" dirty="0" smtClean="0">
                  <a:effectLst/>
                  <a:latin typeface="Arial" panose="020B0604020202020204" pitchFamily="34" charset="0"/>
                  <a:ea typeface="Calibri" panose="020F0502020204030204" pitchFamily="34" charset="0"/>
                </a:rPr>
                <a:t>Use of facts through data collection and </a:t>
              </a:r>
            </a:p>
            <a:p>
              <a:r>
                <a:rPr lang="en-US" sz="3200" b="1" dirty="0" smtClean="0">
                  <a:effectLst/>
                  <a:latin typeface="Arial" panose="020B0604020202020204" pitchFamily="34" charset="0"/>
                  <a:ea typeface="Calibri" panose="020F0502020204030204" pitchFamily="34" charset="0"/>
                </a:rPr>
                <a:t>statistical analysis</a:t>
              </a:r>
              <a:endParaRPr lang="en-US" sz="3200" b="1" dirty="0"/>
            </a:p>
          </p:txBody>
        </p:sp>
        <p:pic>
          <p:nvPicPr>
            <p:cNvPr id="7" name="Picture 6"/>
            <p:cNvPicPr>
              <a:picLocks noChangeAspect="1"/>
            </p:cNvPicPr>
            <p:nvPr/>
          </p:nvPicPr>
          <p:blipFill>
            <a:blip r:embed="rId2"/>
            <a:stretch>
              <a:fillRect/>
            </a:stretch>
          </p:blipFill>
          <p:spPr>
            <a:xfrm>
              <a:off x="5180550" y="2965460"/>
              <a:ext cx="4896900" cy="3300085"/>
            </a:xfrm>
            <a:prstGeom prst="rect">
              <a:avLst/>
            </a:prstGeom>
          </p:spPr>
        </p:pic>
      </p:grpSp>
    </p:spTree>
    <p:extLst>
      <p:ext uri="{BB962C8B-B14F-4D97-AF65-F5344CB8AC3E}">
        <p14:creationId xmlns:p14="http://schemas.microsoft.com/office/powerpoint/2010/main" val="4368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1504" y="513695"/>
            <a:ext cx="9163086" cy="92333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outerShdw blurRad="38100" dist="19050" dir="2700000" algn="tl" rotWithShape="0">
                    <a:schemeClr val="dk1">
                      <a:alpha val="40000"/>
                    </a:schemeClr>
                  </a:outerShdw>
                </a:effectLst>
              </a:rPr>
              <a:t>How do Six Sigma Achieve this ?</a:t>
            </a:r>
            <a:endParaRPr lang="en-US" sz="5400" b="0" cap="none" spc="0" dirty="0">
              <a:ln w="0"/>
              <a:solidFill>
                <a:srgbClr val="C00000"/>
              </a:solidFill>
              <a:effectLst>
                <a:outerShdw blurRad="38100" dist="19050" dir="2700000" algn="tl" rotWithShape="0">
                  <a:schemeClr val="dk1">
                    <a:alpha val="40000"/>
                  </a:schemeClr>
                </a:outerShdw>
              </a:effectLst>
            </a:endParaRPr>
          </a:p>
        </p:txBody>
      </p:sp>
      <p:grpSp>
        <p:nvGrpSpPr>
          <p:cNvPr id="8" name="Group 7"/>
          <p:cNvGrpSpPr/>
          <p:nvPr/>
        </p:nvGrpSpPr>
        <p:grpSpPr>
          <a:xfrm>
            <a:off x="1325880" y="1780049"/>
            <a:ext cx="9631679" cy="4436045"/>
            <a:chOff x="1325880" y="1780049"/>
            <a:chExt cx="9631679" cy="4436045"/>
          </a:xfrm>
        </p:grpSpPr>
        <p:sp>
          <p:nvSpPr>
            <p:cNvPr id="6" name="Rectangle 5"/>
            <p:cNvSpPr/>
            <p:nvPr/>
          </p:nvSpPr>
          <p:spPr>
            <a:xfrm>
              <a:off x="1325880" y="1780049"/>
              <a:ext cx="8321040" cy="1277850"/>
            </a:xfrm>
            <a:prstGeom prst="rect">
              <a:avLst/>
            </a:prstGeom>
          </p:spPr>
          <p:txBody>
            <a:bodyPr wrap="square">
              <a:spAutoFit/>
            </a:bodyPr>
            <a:lstStyle/>
            <a:p>
              <a:pPr lvl="0">
                <a:lnSpc>
                  <a:spcPct val="107000"/>
                </a:lnSpc>
                <a:spcAft>
                  <a:spcPts val="800"/>
                </a:spcAft>
              </a:pPr>
              <a:r>
                <a:rPr lang="en-US" sz="2400" dirty="0" smtClean="0">
                  <a:effectLst/>
                  <a:latin typeface="Arial" panose="020B0604020202020204" pitchFamily="34" charset="0"/>
                  <a:ea typeface="Calibri" panose="020F0502020204030204" pitchFamily="34" charset="0"/>
                  <a:cs typeface="Arial" panose="020B0604020202020204" pitchFamily="34" charset="0"/>
                </a:rPr>
                <a:t>By managing, improving and re-engineering production, as well as business processes, to increase customer satisfaction and business excellence.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5103494" y="3400923"/>
              <a:ext cx="5854065" cy="2815171"/>
            </a:xfrm>
            <a:prstGeom prst="rect">
              <a:avLst/>
            </a:prstGeom>
          </p:spPr>
        </p:pic>
      </p:grpSp>
    </p:spTree>
    <p:extLst>
      <p:ext uri="{BB962C8B-B14F-4D97-AF65-F5344CB8AC3E}">
        <p14:creationId xmlns:p14="http://schemas.microsoft.com/office/powerpoint/2010/main" val="212668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1094" y="441960"/>
            <a:ext cx="10309682" cy="92333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outerShdw blurRad="38100" dist="19050" dir="2700000" algn="tl" rotWithShape="0">
                    <a:schemeClr val="dk1">
                      <a:alpha val="40000"/>
                    </a:schemeClr>
                  </a:outerShdw>
                </a:effectLst>
              </a:rPr>
              <a:t>What is Business Excellence means?</a:t>
            </a:r>
            <a:endParaRPr lang="en-US" sz="5400" b="0" cap="none" spc="0" dirty="0">
              <a:ln w="0"/>
              <a:solidFill>
                <a:srgbClr val="C00000"/>
              </a:solidFill>
              <a:effectLst>
                <a:outerShdw blurRad="38100" dist="19050" dir="2700000" algn="tl" rotWithShape="0">
                  <a:schemeClr val="dk1">
                    <a:alpha val="40000"/>
                  </a:schemeClr>
                </a:outerShdw>
              </a:effectLst>
            </a:endParaRPr>
          </a:p>
        </p:txBody>
      </p:sp>
      <p:grpSp>
        <p:nvGrpSpPr>
          <p:cNvPr id="8" name="Group 7"/>
          <p:cNvGrpSpPr/>
          <p:nvPr/>
        </p:nvGrpSpPr>
        <p:grpSpPr>
          <a:xfrm>
            <a:off x="1953629" y="1365290"/>
            <a:ext cx="7382776" cy="1914525"/>
            <a:chOff x="2365109" y="1406545"/>
            <a:chExt cx="7382776" cy="1914525"/>
          </a:xfrm>
        </p:grpSpPr>
        <p:sp>
          <p:nvSpPr>
            <p:cNvPr id="6" name="Rectangle 5"/>
            <p:cNvSpPr/>
            <p:nvPr/>
          </p:nvSpPr>
          <p:spPr>
            <a:xfrm>
              <a:off x="2365109" y="1918454"/>
              <a:ext cx="3339376" cy="646331"/>
            </a:xfrm>
            <a:prstGeom prst="rect">
              <a:avLst/>
            </a:prstGeom>
          </p:spPr>
          <p:txBody>
            <a:bodyPr wrap="none">
              <a:spAutoFit/>
            </a:bodyPr>
            <a:lstStyle/>
            <a:p>
              <a:r>
                <a:rPr lang="en-US" sz="3600" dirty="0" smtClean="0">
                  <a:effectLst/>
                  <a:latin typeface="Arial" panose="020B0604020202020204" pitchFamily="34" charset="0"/>
                  <a:ea typeface="Calibri" panose="020F0502020204030204" pitchFamily="34" charset="0"/>
                </a:rPr>
                <a:t>Cost Reduction</a:t>
              </a:r>
              <a:endParaRPr lang="en-US" sz="3600" dirty="0"/>
            </a:p>
          </p:txBody>
        </p:sp>
        <p:pic>
          <p:nvPicPr>
            <p:cNvPr id="7" name="Picture 6"/>
            <p:cNvPicPr>
              <a:picLocks noChangeAspect="1"/>
            </p:cNvPicPr>
            <p:nvPr/>
          </p:nvPicPr>
          <p:blipFill>
            <a:blip r:embed="rId2"/>
            <a:stretch>
              <a:fillRect/>
            </a:stretch>
          </p:blipFill>
          <p:spPr>
            <a:xfrm>
              <a:off x="6985635" y="1406545"/>
              <a:ext cx="2762250" cy="1914525"/>
            </a:xfrm>
            <a:prstGeom prst="rect">
              <a:avLst/>
            </a:prstGeom>
          </p:spPr>
        </p:pic>
      </p:grpSp>
      <p:grpSp>
        <p:nvGrpSpPr>
          <p:cNvPr id="11" name="Group 10"/>
          <p:cNvGrpSpPr/>
          <p:nvPr/>
        </p:nvGrpSpPr>
        <p:grpSpPr>
          <a:xfrm>
            <a:off x="1953629" y="3826222"/>
            <a:ext cx="8657147" cy="1400175"/>
            <a:chOff x="1953629" y="3826222"/>
            <a:chExt cx="8657147" cy="1400175"/>
          </a:xfrm>
        </p:grpSpPr>
        <p:sp>
          <p:nvSpPr>
            <p:cNvPr id="9" name="Rectangle 8"/>
            <p:cNvSpPr/>
            <p:nvPr/>
          </p:nvSpPr>
          <p:spPr>
            <a:xfrm>
              <a:off x="1953629" y="4203145"/>
              <a:ext cx="5365571" cy="646331"/>
            </a:xfrm>
            <a:prstGeom prst="rect">
              <a:avLst/>
            </a:prstGeom>
          </p:spPr>
          <p:txBody>
            <a:bodyPr wrap="none">
              <a:spAutoFit/>
            </a:bodyPr>
            <a:lstStyle/>
            <a:p>
              <a:r>
                <a:rPr lang="en-US" sz="3600" dirty="0">
                  <a:latin typeface="Arial" panose="020B0604020202020204" pitchFamily="34" charset="0"/>
                  <a:ea typeface="Calibri" panose="020F0502020204030204" pitchFamily="34" charset="0"/>
                </a:rPr>
                <a:t>Productivity improvement</a:t>
              </a:r>
            </a:p>
          </p:txBody>
        </p:sp>
        <p:pic>
          <p:nvPicPr>
            <p:cNvPr id="10" name="Picture 9"/>
            <p:cNvPicPr>
              <a:picLocks noChangeAspect="1"/>
            </p:cNvPicPr>
            <p:nvPr/>
          </p:nvPicPr>
          <p:blipFill>
            <a:blip r:embed="rId3"/>
            <a:stretch>
              <a:fillRect/>
            </a:stretch>
          </p:blipFill>
          <p:spPr>
            <a:xfrm>
              <a:off x="7896151" y="3826222"/>
              <a:ext cx="2714625" cy="1400175"/>
            </a:xfrm>
            <a:prstGeom prst="rect">
              <a:avLst/>
            </a:prstGeom>
          </p:spPr>
        </p:pic>
      </p:grpSp>
    </p:spTree>
    <p:extLst>
      <p:ext uri="{BB962C8B-B14F-4D97-AF65-F5344CB8AC3E}">
        <p14:creationId xmlns:p14="http://schemas.microsoft.com/office/powerpoint/2010/main" val="100077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1094" y="441960"/>
            <a:ext cx="10309682" cy="92333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outerShdw blurRad="38100" dist="19050" dir="2700000" algn="tl" rotWithShape="0">
                    <a:schemeClr val="dk1">
                      <a:alpha val="40000"/>
                    </a:schemeClr>
                  </a:outerShdw>
                </a:effectLst>
              </a:rPr>
              <a:t>What is Business Excellence means?</a:t>
            </a:r>
            <a:endParaRPr lang="en-US" sz="5400" b="0" cap="none" spc="0" dirty="0">
              <a:ln w="0"/>
              <a:solidFill>
                <a:srgbClr val="C00000"/>
              </a:solidFill>
              <a:effectLst>
                <a:outerShdw blurRad="38100" dist="19050" dir="2700000" algn="tl" rotWithShape="0">
                  <a:schemeClr val="dk1">
                    <a:alpha val="40000"/>
                  </a:schemeClr>
                </a:outerShdw>
              </a:effectLst>
            </a:endParaRPr>
          </a:p>
        </p:txBody>
      </p:sp>
      <p:grpSp>
        <p:nvGrpSpPr>
          <p:cNvPr id="5" name="Group 4"/>
          <p:cNvGrpSpPr/>
          <p:nvPr/>
        </p:nvGrpSpPr>
        <p:grpSpPr>
          <a:xfrm>
            <a:off x="2080657" y="1365290"/>
            <a:ext cx="8530119" cy="2374036"/>
            <a:chOff x="2080657" y="1365290"/>
            <a:chExt cx="8530119" cy="2374036"/>
          </a:xfrm>
        </p:grpSpPr>
        <p:sp>
          <p:nvSpPr>
            <p:cNvPr id="3" name="Rectangle 2"/>
            <p:cNvSpPr/>
            <p:nvPr/>
          </p:nvSpPr>
          <p:spPr>
            <a:xfrm>
              <a:off x="2080657" y="1872734"/>
              <a:ext cx="4903907" cy="646331"/>
            </a:xfrm>
            <a:prstGeom prst="rect">
              <a:avLst/>
            </a:prstGeom>
          </p:spPr>
          <p:txBody>
            <a:bodyPr wrap="none">
              <a:spAutoFit/>
            </a:bodyPr>
            <a:lstStyle/>
            <a:p>
              <a:r>
                <a:rPr lang="en-US" sz="3600" dirty="0">
                  <a:latin typeface="Arial" panose="020B0604020202020204" pitchFamily="34" charset="0"/>
                  <a:ea typeface="Calibri" panose="020F0502020204030204" pitchFamily="34" charset="0"/>
                </a:rPr>
                <a:t>growth of market share</a:t>
              </a:r>
            </a:p>
          </p:txBody>
        </p:sp>
        <p:pic>
          <p:nvPicPr>
            <p:cNvPr id="4" name="Picture 3"/>
            <p:cNvPicPr>
              <a:picLocks noChangeAspect="1"/>
            </p:cNvPicPr>
            <p:nvPr/>
          </p:nvPicPr>
          <p:blipFill>
            <a:blip r:embed="rId2"/>
            <a:stretch>
              <a:fillRect/>
            </a:stretch>
          </p:blipFill>
          <p:spPr>
            <a:xfrm>
              <a:off x="7533322" y="1365290"/>
              <a:ext cx="3077454" cy="2374036"/>
            </a:xfrm>
            <a:prstGeom prst="rect">
              <a:avLst/>
            </a:prstGeom>
          </p:spPr>
        </p:pic>
      </p:grpSp>
      <p:grpSp>
        <p:nvGrpSpPr>
          <p:cNvPr id="14" name="Group 13"/>
          <p:cNvGrpSpPr/>
          <p:nvPr/>
        </p:nvGrpSpPr>
        <p:grpSpPr>
          <a:xfrm>
            <a:off x="1798529" y="3930999"/>
            <a:ext cx="8812247" cy="2927001"/>
            <a:chOff x="1798529" y="4055744"/>
            <a:chExt cx="8812247" cy="2927001"/>
          </a:xfrm>
        </p:grpSpPr>
        <p:sp>
          <p:nvSpPr>
            <p:cNvPr id="12" name="Rectangle 11"/>
            <p:cNvSpPr/>
            <p:nvPr/>
          </p:nvSpPr>
          <p:spPr>
            <a:xfrm>
              <a:off x="1798529" y="4554974"/>
              <a:ext cx="5186035" cy="646331"/>
            </a:xfrm>
            <a:prstGeom prst="rect">
              <a:avLst/>
            </a:prstGeom>
          </p:spPr>
          <p:txBody>
            <a:bodyPr wrap="none">
              <a:spAutoFit/>
            </a:bodyPr>
            <a:lstStyle/>
            <a:p>
              <a:r>
                <a:rPr lang="en-US" sz="3600" dirty="0">
                  <a:latin typeface="Arial" panose="020B0604020202020204" pitchFamily="34" charset="0"/>
                  <a:ea typeface="Calibri" panose="020F0502020204030204" pitchFamily="34" charset="0"/>
                </a:rPr>
                <a:t>customer retention cycle</a:t>
              </a:r>
            </a:p>
          </p:txBody>
        </p:sp>
        <p:pic>
          <p:nvPicPr>
            <p:cNvPr id="13" name="Picture 12"/>
            <p:cNvPicPr>
              <a:picLocks noChangeAspect="1"/>
            </p:cNvPicPr>
            <p:nvPr/>
          </p:nvPicPr>
          <p:blipFill>
            <a:blip r:embed="rId3"/>
            <a:stretch>
              <a:fillRect/>
            </a:stretch>
          </p:blipFill>
          <p:spPr>
            <a:xfrm>
              <a:off x="7533322" y="4055744"/>
              <a:ext cx="3077454" cy="2927001"/>
            </a:xfrm>
            <a:prstGeom prst="rect">
              <a:avLst/>
            </a:prstGeom>
          </p:spPr>
        </p:pic>
      </p:grpSp>
    </p:spTree>
    <p:extLst>
      <p:ext uri="{BB962C8B-B14F-4D97-AF65-F5344CB8AC3E}">
        <p14:creationId xmlns:p14="http://schemas.microsoft.com/office/powerpoint/2010/main" val="84597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190891" y="4049639"/>
            <a:ext cx="2319994" cy="2527161"/>
            <a:chOff x="6190891" y="4049639"/>
            <a:chExt cx="2319994" cy="2527161"/>
          </a:xfrm>
        </p:grpSpPr>
        <p:pic>
          <p:nvPicPr>
            <p:cNvPr id="3" name="Picture 2"/>
            <p:cNvPicPr>
              <a:picLocks noChangeAspect="1"/>
            </p:cNvPicPr>
            <p:nvPr/>
          </p:nvPicPr>
          <p:blipFill>
            <a:blip r:embed="rId2"/>
            <a:stretch>
              <a:fillRect/>
            </a:stretch>
          </p:blipFill>
          <p:spPr>
            <a:xfrm>
              <a:off x="6303138" y="4049639"/>
              <a:ext cx="2095500" cy="1819275"/>
            </a:xfrm>
            <a:prstGeom prst="rect">
              <a:avLst/>
            </a:prstGeom>
          </p:spPr>
        </p:pic>
        <p:sp>
          <p:nvSpPr>
            <p:cNvPr id="7" name="Rectangle 6"/>
            <p:cNvSpPr/>
            <p:nvPr/>
          </p:nvSpPr>
          <p:spPr>
            <a:xfrm>
              <a:off x="6190891" y="5868914"/>
              <a:ext cx="2319994" cy="707886"/>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Deliver Pizza</a:t>
              </a:r>
            </a:p>
            <a:p>
              <a:pPr algn="ctr"/>
              <a:r>
                <a:rPr lang="en-US" sz="2000" dirty="0" smtClean="0">
                  <a:ln w="0"/>
                  <a:effectLst>
                    <a:outerShdw blurRad="38100" dist="19050" dir="2700000" algn="tl" rotWithShape="0">
                      <a:schemeClr val="dk1">
                        <a:alpha val="40000"/>
                      </a:schemeClr>
                    </a:outerShdw>
                  </a:effectLst>
                </a:rPr>
                <a:t>In Average of 30 min</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grpSp>
        <p:nvGrpSpPr>
          <p:cNvPr id="9" name="Group 8"/>
          <p:cNvGrpSpPr/>
          <p:nvPr/>
        </p:nvGrpSpPr>
        <p:grpSpPr>
          <a:xfrm>
            <a:off x="6394098" y="549075"/>
            <a:ext cx="2141932" cy="2360173"/>
            <a:chOff x="6394098" y="549075"/>
            <a:chExt cx="2141932" cy="2360173"/>
          </a:xfrm>
        </p:grpSpPr>
        <p:pic>
          <p:nvPicPr>
            <p:cNvPr id="2" name="Picture 1"/>
            <p:cNvPicPr>
              <a:picLocks noChangeAspect="1"/>
            </p:cNvPicPr>
            <p:nvPr/>
          </p:nvPicPr>
          <p:blipFill>
            <a:blip r:embed="rId3"/>
            <a:stretch>
              <a:fillRect/>
            </a:stretch>
          </p:blipFill>
          <p:spPr>
            <a:xfrm flipH="1">
              <a:off x="6472052" y="549075"/>
              <a:ext cx="1986024" cy="1771650"/>
            </a:xfrm>
            <a:prstGeom prst="rect">
              <a:avLst/>
            </a:prstGeom>
          </p:spPr>
        </p:pic>
        <p:sp>
          <p:nvSpPr>
            <p:cNvPr id="6" name="Rectangle 5"/>
            <p:cNvSpPr/>
            <p:nvPr/>
          </p:nvSpPr>
          <p:spPr>
            <a:xfrm>
              <a:off x="6394098" y="2201362"/>
              <a:ext cx="2141932" cy="707886"/>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Deliver Pizza</a:t>
              </a:r>
            </a:p>
            <a:p>
              <a:pPr algn="ctr"/>
              <a:r>
                <a:rPr lang="en-US" sz="2000" dirty="0" smtClean="0">
                  <a:ln w="0"/>
                  <a:effectLst>
                    <a:outerShdw blurRad="38100" dist="19050" dir="2700000" algn="tl" rotWithShape="0">
                      <a:schemeClr val="dk1">
                        <a:alpha val="40000"/>
                      </a:schemeClr>
                    </a:outerShdw>
                  </a:effectLst>
                </a:rPr>
                <a:t>In less than 30 min</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pic>
        <p:nvPicPr>
          <p:cNvPr id="4" name="Picture 3"/>
          <p:cNvPicPr>
            <a:picLocks noChangeAspect="1"/>
          </p:cNvPicPr>
          <p:nvPr/>
        </p:nvPicPr>
        <p:blipFill>
          <a:blip r:embed="rId4"/>
          <a:stretch>
            <a:fillRect/>
          </a:stretch>
        </p:blipFill>
        <p:spPr>
          <a:xfrm>
            <a:off x="8958523" y="549075"/>
            <a:ext cx="2999465" cy="2237696"/>
          </a:xfrm>
          <a:prstGeom prst="rect">
            <a:avLst/>
          </a:prstGeom>
        </p:spPr>
      </p:pic>
      <p:pic>
        <p:nvPicPr>
          <p:cNvPr id="5" name="Picture 4"/>
          <p:cNvPicPr>
            <a:picLocks noChangeAspect="1"/>
          </p:cNvPicPr>
          <p:nvPr/>
        </p:nvPicPr>
        <p:blipFill>
          <a:blip r:embed="rId5"/>
          <a:stretch>
            <a:fillRect/>
          </a:stretch>
        </p:blipFill>
        <p:spPr>
          <a:xfrm>
            <a:off x="9065287" y="4177798"/>
            <a:ext cx="2785938" cy="2399002"/>
          </a:xfrm>
          <a:prstGeom prst="rect">
            <a:avLst/>
          </a:prstGeom>
        </p:spPr>
      </p:pic>
      <p:sp>
        <p:nvSpPr>
          <p:cNvPr id="10" name="Rectangle 9"/>
          <p:cNvSpPr/>
          <p:nvPr/>
        </p:nvSpPr>
        <p:spPr>
          <a:xfrm>
            <a:off x="3119967" y="1204067"/>
            <a:ext cx="2009461"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Order1: 25min</a:t>
            </a:r>
          </a:p>
        </p:txBody>
      </p:sp>
      <p:sp>
        <p:nvSpPr>
          <p:cNvPr id="11" name="Rectangle 10"/>
          <p:cNvSpPr/>
          <p:nvPr/>
        </p:nvSpPr>
        <p:spPr>
          <a:xfrm>
            <a:off x="3119966" y="1646980"/>
            <a:ext cx="2009461" cy="461665"/>
          </a:xfrm>
          <a:prstGeom prst="rect">
            <a:avLst/>
          </a:prstGeom>
          <a:noFill/>
        </p:spPr>
        <p:txBody>
          <a:bodyPr wrap="non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Order2: 23min</a:t>
            </a:r>
            <a:endParaRPr lang="en-US" sz="2400" dirty="0">
              <a:ln w="0"/>
              <a:effectLst>
                <a:outerShdw blurRad="38100" dist="19050" dir="2700000" algn="tl" rotWithShape="0">
                  <a:schemeClr val="dk1">
                    <a:alpha val="40000"/>
                  </a:schemeClr>
                </a:outerShdw>
              </a:effectLst>
            </a:endParaRPr>
          </a:p>
        </p:txBody>
      </p:sp>
      <p:sp>
        <p:nvSpPr>
          <p:cNvPr id="12" name="Rectangle 11"/>
          <p:cNvSpPr/>
          <p:nvPr/>
        </p:nvSpPr>
        <p:spPr>
          <a:xfrm>
            <a:off x="3129683" y="2089892"/>
            <a:ext cx="2009461" cy="461665"/>
          </a:xfrm>
          <a:prstGeom prst="rect">
            <a:avLst/>
          </a:prstGeom>
          <a:noFill/>
        </p:spPr>
        <p:txBody>
          <a:bodyPr wrap="non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Order3: 28min</a:t>
            </a:r>
            <a:endParaRPr lang="en-US" sz="2400" dirty="0">
              <a:ln w="0"/>
              <a:effectLst>
                <a:outerShdw blurRad="38100" dist="19050" dir="2700000" algn="tl" rotWithShape="0">
                  <a:schemeClr val="dk1">
                    <a:alpha val="40000"/>
                  </a:schemeClr>
                </a:outerShdw>
              </a:effectLst>
            </a:endParaRPr>
          </a:p>
        </p:txBody>
      </p:sp>
      <p:sp>
        <p:nvSpPr>
          <p:cNvPr id="13" name="Rectangle 12"/>
          <p:cNvSpPr/>
          <p:nvPr/>
        </p:nvSpPr>
        <p:spPr>
          <a:xfrm>
            <a:off x="3129683" y="4728443"/>
            <a:ext cx="2009461"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Order1: </a:t>
            </a:r>
            <a:r>
              <a:rPr lang="en-US" sz="2400" dirty="0" smtClean="0">
                <a:ln w="0"/>
                <a:effectLst>
                  <a:outerShdw blurRad="38100" dist="19050" dir="2700000" algn="tl" rotWithShape="0">
                    <a:schemeClr val="dk1">
                      <a:alpha val="40000"/>
                    </a:schemeClr>
                  </a:outerShdw>
                </a:effectLst>
              </a:rPr>
              <a:t>10min</a:t>
            </a:r>
            <a:endParaRPr lang="en-US" sz="2400" dirty="0">
              <a:ln w="0"/>
              <a:effectLst>
                <a:outerShdw blurRad="38100" dist="19050" dir="2700000" algn="tl" rotWithShape="0">
                  <a:schemeClr val="dk1">
                    <a:alpha val="40000"/>
                  </a:schemeClr>
                </a:outerShdw>
              </a:effectLst>
            </a:endParaRPr>
          </a:p>
        </p:txBody>
      </p:sp>
      <p:sp>
        <p:nvSpPr>
          <p:cNvPr id="14" name="Rectangle 13"/>
          <p:cNvSpPr/>
          <p:nvPr/>
        </p:nvSpPr>
        <p:spPr>
          <a:xfrm>
            <a:off x="3129683" y="5277211"/>
            <a:ext cx="2009461" cy="461665"/>
          </a:xfrm>
          <a:prstGeom prst="rect">
            <a:avLst/>
          </a:prstGeom>
          <a:noFill/>
        </p:spPr>
        <p:txBody>
          <a:bodyPr wrap="non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Order2: 20min</a:t>
            </a:r>
            <a:endParaRPr lang="en-US" sz="2400" dirty="0">
              <a:ln w="0"/>
              <a:effectLst>
                <a:outerShdw blurRad="38100" dist="19050" dir="2700000" algn="tl" rotWithShape="0">
                  <a:schemeClr val="dk1">
                    <a:alpha val="40000"/>
                  </a:schemeClr>
                </a:outerShdw>
              </a:effectLst>
            </a:endParaRPr>
          </a:p>
        </p:txBody>
      </p:sp>
      <p:sp>
        <p:nvSpPr>
          <p:cNvPr id="15" name="Rectangle 14"/>
          <p:cNvSpPr/>
          <p:nvPr/>
        </p:nvSpPr>
        <p:spPr>
          <a:xfrm>
            <a:off x="3104659" y="5868914"/>
            <a:ext cx="2009461" cy="461665"/>
          </a:xfrm>
          <a:prstGeom prst="rect">
            <a:avLst/>
          </a:prstGeom>
          <a:noFill/>
        </p:spPr>
        <p:txBody>
          <a:bodyPr wrap="non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Order3: 60min</a:t>
            </a:r>
            <a:endParaRPr lang="en-US" sz="2400" dirty="0">
              <a:ln w="0"/>
              <a:effectLst>
                <a:outerShdw blurRad="38100" dist="19050" dir="2700000" algn="tl" rotWithShape="0">
                  <a:schemeClr val="dk1">
                    <a:alpha val="40000"/>
                  </a:schemeClr>
                </a:outerShdw>
              </a:effectLst>
            </a:endParaRPr>
          </a:p>
        </p:txBody>
      </p:sp>
      <p:pic>
        <p:nvPicPr>
          <p:cNvPr id="16" name="Picture 15"/>
          <p:cNvPicPr>
            <a:picLocks noChangeAspect="1"/>
          </p:cNvPicPr>
          <p:nvPr/>
        </p:nvPicPr>
        <p:blipFill>
          <a:blip r:embed="rId6"/>
          <a:stretch>
            <a:fillRect/>
          </a:stretch>
        </p:blipFill>
        <p:spPr>
          <a:xfrm>
            <a:off x="401743" y="1756991"/>
            <a:ext cx="1800225" cy="1800225"/>
          </a:xfrm>
          <a:prstGeom prst="rect">
            <a:avLst/>
          </a:prstGeom>
        </p:spPr>
      </p:pic>
      <p:sp>
        <p:nvSpPr>
          <p:cNvPr id="17" name="Rectangle 16"/>
          <p:cNvSpPr/>
          <p:nvPr/>
        </p:nvSpPr>
        <p:spPr>
          <a:xfrm>
            <a:off x="402547" y="4049639"/>
            <a:ext cx="2145139" cy="1077218"/>
          </a:xfrm>
          <a:prstGeom prst="rect">
            <a:avLst/>
          </a:prstGeom>
          <a:noFill/>
        </p:spPr>
        <p:txBody>
          <a:bodyPr wrap="none" lIns="91440" tIns="45720" rIns="91440" bIns="45720">
            <a:spAutoFit/>
          </a:bodyPr>
          <a:lstStyle/>
          <a:p>
            <a:pPr algn="ctr"/>
            <a:r>
              <a:rPr lang="en-US" sz="3200" b="0" cap="none" spc="0" dirty="0" smtClean="0">
                <a:ln w="0"/>
                <a:solidFill>
                  <a:srgbClr val="FF0000"/>
                </a:solidFill>
                <a:effectLst>
                  <a:outerShdw blurRad="38100" dist="19050" dir="2700000" algn="tl" rotWithShape="0">
                    <a:schemeClr val="dk1">
                      <a:alpha val="40000"/>
                    </a:schemeClr>
                  </a:outerShdw>
                </a:effectLst>
              </a:rPr>
              <a:t>Which one </a:t>
            </a:r>
          </a:p>
          <a:p>
            <a:pPr algn="ctr"/>
            <a:r>
              <a:rPr lang="en-US" sz="3200" b="0" cap="none" spc="0" dirty="0" smtClean="0">
                <a:ln w="0"/>
                <a:solidFill>
                  <a:srgbClr val="FF0000"/>
                </a:solidFill>
                <a:effectLst>
                  <a:outerShdw blurRad="38100" dist="19050" dir="2700000" algn="tl" rotWithShape="0">
                    <a:schemeClr val="dk1">
                      <a:alpha val="40000"/>
                    </a:schemeClr>
                  </a:outerShdw>
                </a:effectLst>
              </a:rPr>
              <a:t>you chose ?</a:t>
            </a:r>
            <a:endParaRPr lang="en-US" sz="32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7055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1094" y="441960"/>
            <a:ext cx="10309682" cy="92333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outerShdw blurRad="38100" dist="19050" dir="2700000" algn="tl" rotWithShape="0">
                    <a:schemeClr val="dk1">
                      <a:alpha val="40000"/>
                    </a:schemeClr>
                  </a:outerShdw>
                </a:effectLst>
              </a:rPr>
              <a:t>What is Business Excellence means?</a:t>
            </a:r>
            <a:endParaRPr lang="en-US" sz="5400" b="0" cap="none" spc="0" dirty="0">
              <a:ln w="0"/>
              <a:solidFill>
                <a:srgbClr val="C00000"/>
              </a:solidFill>
              <a:effectLst>
                <a:outerShdw blurRad="38100" dist="19050" dir="2700000" algn="tl" rotWithShape="0">
                  <a:schemeClr val="dk1">
                    <a:alpha val="40000"/>
                  </a:schemeClr>
                </a:outerShdw>
              </a:effectLst>
            </a:endParaRPr>
          </a:p>
        </p:txBody>
      </p:sp>
      <p:grpSp>
        <p:nvGrpSpPr>
          <p:cNvPr id="8" name="Group 7"/>
          <p:cNvGrpSpPr/>
          <p:nvPr/>
        </p:nvGrpSpPr>
        <p:grpSpPr>
          <a:xfrm>
            <a:off x="1919245" y="1365290"/>
            <a:ext cx="6798035" cy="2988751"/>
            <a:chOff x="1919245" y="1365290"/>
            <a:chExt cx="6798035" cy="2988751"/>
          </a:xfrm>
        </p:grpSpPr>
        <p:sp>
          <p:nvSpPr>
            <p:cNvPr id="6" name="Rectangle 5"/>
            <p:cNvSpPr/>
            <p:nvPr/>
          </p:nvSpPr>
          <p:spPr>
            <a:xfrm>
              <a:off x="1919245" y="1954492"/>
              <a:ext cx="3211135" cy="646331"/>
            </a:xfrm>
            <a:prstGeom prst="rect">
              <a:avLst/>
            </a:prstGeom>
          </p:spPr>
          <p:txBody>
            <a:bodyPr wrap="none">
              <a:spAutoFit/>
            </a:bodyPr>
            <a:lstStyle/>
            <a:p>
              <a:r>
                <a:rPr lang="en-US" sz="3600" dirty="0">
                  <a:latin typeface="Arial" panose="020B0604020202020204" pitchFamily="34" charset="0"/>
                  <a:ea typeface="Calibri" panose="020F0502020204030204" pitchFamily="34" charset="0"/>
                </a:rPr>
                <a:t>time reduction </a:t>
              </a:r>
            </a:p>
          </p:txBody>
        </p:sp>
        <p:pic>
          <p:nvPicPr>
            <p:cNvPr id="7" name="Picture 6"/>
            <p:cNvPicPr>
              <a:picLocks noChangeAspect="1"/>
            </p:cNvPicPr>
            <p:nvPr/>
          </p:nvPicPr>
          <p:blipFill>
            <a:blip r:embed="rId2"/>
            <a:stretch>
              <a:fillRect/>
            </a:stretch>
          </p:blipFill>
          <p:spPr>
            <a:xfrm>
              <a:off x="6045517" y="1365290"/>
              <a:ext cx="2671763" cy="2988751"/>
            </a:xfrm>
            <a:prstGeom prst="rect">
              <a:avLst/>
            </a:prstGeom>
          </p:spPr>
        </p:pic>
      </p:grpSp>
      <p:grpSp>
        <p:nvGrpSpPr>
          <p:cNvPr id="11" name="Group 10"/>
          <p:cNvGrpSpPr/>
          <p:nvPr/>
        </p:nvGrpSpPr>
        <p:grpSpPr>
          <a:xfrm>
            <a:off x="1726884" y="4354041"/>
            <a:ext cx="7843835" cy="2435472"/>
            <a:chOff x="1726884" y="4354041"/>
            <a:chExt cx="7843835" cy="2435472"/>
          </a:xfrm>
        </p:grpSpPr>
        <p:pic>
          <p:nvPicPr>
            <p:cNvPr id="9" name="Picture 8"/>
            <p:cNvPicPr>
              <a:picLocks noChangeAspect="1"/>
            </p:cNvPicPr>
            <p:nvPr/>
          </p:nvPicPr>
          <p:blipFill>
            <a:blip r:embed="rId3"/>
            <a:stretch>
              <a:fillRect/>
            </a:stretch>
          </p:blipFill>
          <p:spPr>
            <a:xfrm>
              <a:off x="5238272" y="4354041"/>
              <a:ext cx="4332447" cy="2435472"/>
            </a:xfrm>
            <a:prstGeom prst="rect">
              <a:avLst/>
            </a:prstGeom>
          </p:spPr>
        </p:pic>
        <p:sp>
          <p:nvSpPr>
            <p:cNvPr id="10" name="Rectangle 9"/>
            <p:cNvSpPr/>
            <p:nvPr/>
          </p:nvSpPr>
          <p:spPr>
            <a:xfrm>
              <a:off x="1726884" y="5248611"/>
              <a:ext cx="3595856" cy="646331"/>
            </a:xfrm>
            <a:prstGeom prst="rect">
              <a:avLst/>
            </a:prstGeom>
          </p:spPr>
          <p:txBody>
            <a:bodyPr wrap="none">
              <a:spAutoFit/>
            </a:bodyPr>
            <a:lstStyle/>
            <a:p>
              <a:r>
                <a:rPr lang="en-US" sz="3600" dirty="0">
                  <a:latin typeface="Arial" panose="020B0604020202020204" pitchFamily="34" charset="0"/>
                  <a:ea typeface="Calibri" panose="020F0502020204030204" pitchFamily="34" charset="0"/>
                </a:rPr>
                <a:t>defect reduction </a:t>
              </a:r>
            </a:p>
          </p:txBody>
        </p:sp>
      </p:grpSp>
    </p:spTree>
    <p:extLst>
      <p:ext uri="{BB962C8B-B14F-4D97-AF65-F5344CB8AC3E}">
        <p14:creationId xmlns:p14="http://schemas.microsoft.com/office/powerpoint/2010/main" val="52014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1094" y="441960"/>
            <a:ext cx="10309682" cy="92333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outerShdw blurRad="38100" dist="19050" dir="2700000" algn="tl" rotWithShape="0">
                    <a:schemeClr val="dk1">
                      <a:alpha val="40000"/>
                    </a:schemeClr>
                  </a:outerShdw>
                </a:effectLst>
              </a:rPr>
              <a:t>What is Business Excellence means?</a:t>
            </a:r>
            <a:endParaRPr lang="en-US" sz="5400" b="0" cap="none" spc="0" dirty="0">
              <a:ln w="0"/>
              <a:solidFill>
                <a:srgbClr val="C00000"/>
              </a:solidFill>
              <a:effectLst>
                <a:outerShdw blurRad="38100" dist="19050" dir="2700000" algn="tl" rotWithShape="0">
                  <a:schemeClr val="dk1">
                    <a:alpha val="40000"/>
                  </a:schemeClr>
                </a:outerShdw>
              </a:effectLst>
            </a:endParaRPr>
          </a:p>
        </p:txBody>
      </p:sp>
      <p:grpSp>
        <p:nvGrpSpPr>
          <p:cNvPr id="5" name="Group 4"/>
          <p:cNvGrpSpPr/>
          <p:nvPr/>
        </p:nvGrpSpPr>
        <p:grpSpPr>
          <a:xfrm>
            <a:off x="2071084" y="2253734"/>
            <a:ext cx="9313196" cy="2888703"/>
            <a:chOff x="2071084" y="2253734"/>
            <a:chExt cx="9313196" cy="2888703"/>
          </a:xfrm>
        </p:grpSpPr>
        <p:sp>
          <p:nvSpPr>
            <p:cNvPr id="3" name="Rectangle 2"/>
            <p:cNvSpPr/>
            <p:nvPr/>
          </p:nvSpPr>
          <p:spPr>
            <a:xfrm>
              <a:off x="2071084" y="2253734"/>
              <a:ext cx="5186035" cy="646331"/>
            </a:xfrm>
            <a:prstGeom prst="rect">
              <a:avLst/>
            </a:prstGeom>
          </p:spPr>
          <p:txBody>
            <a:bodyPr wrap="none">
              <a:spAutoFit/>
            </a:bodyPr>
            <a:lstStyle/>
            <a:p>
              <a:r>
                <a:rPr lang="en-US" sz="3600" dirty="0">
                  <a:latin typeface="Arial" panose="020B0604020202020204" pitchFamily="34" charset="0"/>
                  <a:ea typeface="Calibri" panose="020F0502020204030204" pitchFamily="34" charset="0"/>
                </a:rPr>
                <a:t>change to quality culture</a:t>
              </a:r>
            </a:p>
          </p:txBody>
        </p:sp>
        <p:pic>
          <p:nvPicPr>
            <p:cNvPr id="4" name="Picture 3"/>
            <p:cNvPicPr>
              <a:picLocks noChangeAspect="1"/>
            </p:cNvPicPr>
            <p:nvPr/>
          </p:nvPicPr>
          <p:blipFill>
            <a:blip r:embed="rId2"/>
            <a:stretch>
              <a:fillRect/>
            </a:stretch>
          </p:blipFill>
          <p:spPr>
            <a:xfrm>
              <a:off x="7805737" y="2253734"/>
              <a:ext cx="3578543" cy="2888703"/>
            </a:xfrm>
            <a:prstGeom prst="rect">
              <a:avLst/>
            </a:prstGeom>
          </p:spPr>
        </p:pic>
      </p:grpSp>
    </p:spTree>
    <p:extLst>
      <p:ext uri="{BB962C8B-B14F-4D97-AF65-F5344CB8AC3E}">
        <p14:creationId xmlns:p14="http://schemas.microsoft.com/office/powerpoint/2010/main" val="335121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2962" y="595312"/>
            <a:ext cx="10506075" cy="5667375"/>
          </a:xfrm>
          <a:prstGeom prst="rect">
            <a:avLst/>
          </a:prstGeom>
        </p:spPr>
      </p:pic>
    </p:spTree>
    <p:extLst>
      <p:ext uri="{BB962C8B-B14F-4D97-AF65-F5344CB8AC3E}">
        <p14:creationId xmlns:p14="http://schemas.microsoft.com/office/powerpoint/2010/main" val="90912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164" y="440174"/>
            <a:ext cx="10303911"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Six Sigma –Origin and development:</a:t>
            </a:r>
          </a:p>
        </p:txBody>
      </p:sp>
      <p:sp>
        <p:nvSpPr>
          <p:cNvPr id="3" name="Rectangle 2"/>
          <p:cNvSpPr/>
          <p:nvPr/>
        </p:nvSpPr>
        <p:spPr>
          <a:xfrm>
            <a:off x="1021080" y="1576864"/>
            <a:ext cx="5494506" cy="4524315"/>
          </a:xfrm>
          <a:prstGeom prst="rect">
            <a:avLst/>
          </a:prstGeom>
        </p:spPr>
        <p:txBody>
          <a:bodyPr wrap="square">
            <a:spAutoFit/>
          </a:bodyPr>
          <a:lstStyle/>
          <a:p>
            <a:r>
              <a:rPr lang="en-US" sz="3200" dirty="0">
                <a:latin typeface="Arial" panose="020B0604020202020204" pitchFamily="34" charset="0"/>
                <a:ea typeface="Calibri" panose="020F0502020204030204" pitchFamily="34" charset="0"/>
              </a:rPr>
              <a:t>In the late 1970s, Motorola started experimenting with problem solving, through statistical analysis and started using the Six Sigma approach in the 1980s, to achieve one of its top corporate goals of improving quality. </a:t>
            </a:r>
          </a:p>
        </p:txBody>
      </p:sp>
      <p:pic>
        <p:nvPicPr>
          <p:cNvPr id="4" name="Picture 3"/>
          <p:cNvPicPr>
            <a:picLocks noChangeAspect="1"/>
          </p:cNvPicPr>
          <p:nvPr/>
        </p:nvPicPr>
        <p:blipFill>
          <a:blip r:embed="rId2"/>
          <a:stretch>
            <a:fillRect/>
          </a:stretch>
        </p:blipFill>
        <p:spPr>
          <a:xfrm>
            <a:off x="6515586" y="3631882"/>
            <a:ext cx="5418915" cy="3088958"/>
          </a:xfrm>
          <a:prstGeom prst="rect">
            <a:avLst/>
          </a:prstGeom>
        </p:spPr>
      </p:pic>
    </p:spTree>
    <p:extLst>
      <p:ext uri="{BB962C8B-B14F-4D97-AF65-F5344CB8AC3E}">
        <p14:creationId xmlns:p14="http://schemas.microsoft.com/office/powerpoint/2010/main" val="272313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164" y="440174"/>
            <a:ext cx="10303911"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Six Sigma –Origin and development:</a:t>
            </a:r>
          </a:p>
        </p:txBody>
      </p:sp>
      <p:pic>
        <p:nvPicPr>
          <p:cNvPr id="3" name="Picture 2"/>
          <p:cNvPicPr>
            <a:picLocks noChangeAspect="1"/>
          </p:cNvPicPr>
          <p:nvPr/>
        </p:nvPicPr>
        <p:blipFill>
          <a:blip r:embed="rId2"/>
          <a:stretch>
            <a:fillRect/>
          </a:stretch>
        </p:blipFill>
        <p:spPr>
          <a:xfrm>
            <a:off x="6614891" y="3092777"/>
            <a:ext cx="5470429" cy="3625245"/>
          </a:xfrm>
          <a:prstGeom prst="rect">
            <a:avLst/>
          </a:prstGeom>
        </p:spPr>
      </p:pic>
      <p:sp>
        <p:nvSpPr>
          <p:cNvPr id="4" name="Rectangle 3"/>
          <p:cNvSpPr/>
          <p:nvPr/>
        </p:nvSpPr>
        <p:spPr>
          <a:xfrm>
            <a:off x="380164" y="1701264"/>
            <a:ext cx="6096000" cy="5016758"/>
          </a:xfrm>
          <a:prstGeom prst="rect">
            <a:avLst/>
          </a:prstGeom>
        </p:spPr>
        <p:txBody>
          <a:bodyPr wrap="square">
            <a:spAutoFit/>
          </a:bodyPr>
          <a:lstStyle/>
          <a:p>
            <a:r>
              <a:rPr lang="en-US" sz="3200" dirty="0">
                <a:latin typeface="Arial" panose="020B0604020202020204" pitchFamily="34" charset="0"/>
                <a:ea typeface="Calibri" panose="020F0502020204030204" pitchFamily="34" charset="0"/>
              </a:rPr>
              <a:t>The engineer Bill Smith, called the father of Six Sigma is widely credited, with recognizing that a process mean, so the process centering could not be maintained exactly on target. And that for complex products, the product variability had to be controlled, to higher limits and was previously accepted. </a:t>
            </a:r>
          </a:p>
        </p:txBody>
      </p:sp>
    </p:spTree>
    <p:extLst>
      <p:ext uri="{BB962C8B-B14F-4D97-AF65-F5344CB8AC3E}">
        <p14:creationId xmlns:p14="http://schemas.microsoft.com/office/powerpoint/2010/main" val="77488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164" y="440174"/>
            <a:ext cx="10303911"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Six Sigma –Origin and development:</a:t>
            </a:r>
          </a:p>
        </p:txBody>
      </p:sp>
      <p:sp>
        <p:nvSpPr>
          <p:cNvPr id="3" name="Rectangle 2"/>
          <p:cNvSpPr/>
          <p:nvPr/>
        </p:nvSpPr>
        <p:spPr>
          <a:xfrm>
            <a:off x="777240" y="1814747"/>
            <a:ext cx="6096000" cy="3046988"/>
          </a:xfrm>
          <a:prstGeom prst="rect">
            <a:avLst/>
          </a:prstGeom>
        </p:spPr>
        <p:txBody>
          <a:bodyPr wrap="square">
            <a:spAutoFit/>
          </a:bodyPr>
          <a:lstStyle/>
          <a:p>
            <a:r>
              <a:rPr lang="en-US" sz="3200" dirty="0">
                <a:latin typeface="Arial" panose="020B0604020202020204" pitchFamily="34" charset="0"/>
                <a:ea typeface="Calibri" panose="020F0502020204030204" pitchFamily="34" charset="0"/>
              </a:rPr>
              <a:t>With Dr. Mikel Harry, who was responsible for the development of the Six Sigma implementation strategy and deployment guidelines, Six Sigma was implemented at Motorola.</a:t>
            </a:r>
          </a:p>
        </p:txBody>
      </p:sp>
      <p:pic>
        <p:nvPicPr>
          <p:cNvPr id="4" name="Picture 3"/>
          <p:cNvPicPr>
            <a:picLocks noChangeAspect="1"/>
          </p:cNvPicPr>
          <p:nvPr/>
        </p:nvPicPr>
        <p:blipFill>
          <a:blip r:embed="rId2"/>
          <a:stretch>
            <a:fillRect/>
          </a:stretch>
        </p:blipFill>
        <p:spPr>
          <a:xfrm>
            <a:off x="7360920" y="3530376"/>
            <a:ext cx="4474845" cy="2662718"/>
          </a:xfrm>
          <a:prstGeom prst="rect">
            <a:avLst/>
          </a:prstGeom>
        </p:spPr>
      </p:pic>
    </p:spTree>
    <p:extLst>
      <p:ext uri="{BB962C8B-B14F-4D97-AF65-F5344CB8AC3E}">
        <p14:creationId xmlns:p14="http://schemas.microsoft.com/office/powerpoint/2010/main" val="375358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164" y="440174"/>
            <a:ext cx="10303911"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Six Sigma –Origin and development:</a:t>
            </a:r>
          </a:p>
        </p:txBody>
      </p:sp>
      <p:sp>
        <p:nvSpPr>
          <p:cNvPr id="3" name="Rectangle 2"/>
          <p:cNvSpPr/>
          <p:nvPr/>
        </p:nvSpPr>
        <p:spPr>
          <a:xfrm>
            <a:off x="792480" y="1658035"/>
            <a:ext cx="6096000" cy="1569660"/>
          </a:xfrm>
          <a:prstGeom prst="rect">
            <a:avLst/>
          </a:prstGeom>
        </p:spPr>
        <p:txBody>
          <a:bodyPr wrap="square">
            <a:spAutoFit/>
          </a:bodyPr>
          <a:lstStyle/>
          <a:p>
            <a:r>
              <a:rPr lang="en-US" sz="3200" dirty="0">
                <a:latin typeface="Arial" panose="020B0604020202020204" pitchFamily="34" charset="0"/>
                <a:ea typeface="Calibri" panose="020F0502020204030204" pitchFamily="34" charset="0"/>
              </a:rPr>
              <a:t>And in 1990, Dr. Harry founded and directed Motorola six Sigma Research Institute</a:t>
            </a:r>
          </a:p>
        </p:txBody>
      </p:sp>
      <p:pic>
        <p:nvPicPr>
          <p:cNvPr id="4" name="Picture 3"/>
          <p:cNvPicPr>
            <a:picLocks noChangeAspect="1"/>
          </p:cNvPicPr>
          <p:nvPr/>
        </p:nvPicPr>
        <p:blipFill>
          <a:blip r:embed="rId2"/>
          <a:stretch>
            <a:fillRect/>
          </a:stretch>
        </p:blipFill>
        <p:spPr>
          <a:xfrm>
            <a:off x="5593079" y="3854321"/>
            <a:ext cx="6231212" cy="2515999"/>
          </a:xfrm>
          <a:prstGeom prst="rect">
            <a:avLst/>
          </a:prstGeom>
        </p:spPr>
      </p:pic>
    </p:spTree>
    <p:extLst>
      <p:ext uri="{BB962C8B-B14F-4D97-AF65-F5344CB8AC3E}">
        <p14:creationId xmlns:p14="http://schemas.microsoft.com/office/powerpoint/2010/main" val="332380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164" y="440174"/>
            <a:ext cx="10303911"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Six Sigma –Origin and development:</a:t>
            </a:r>
          </a:p>
        </p:txBody>
      </p:sp>
      <p:sp>
        <p:nvSpPr>
          <p:cNvPr id="3" name="Rectangle 2"/>
          <p:cNvSpPr/>
          <p:nvPr/>
        </p:nvSpPr>
        <p:spPr>
          <a:xfrm>
            <a:off x="609600" y="1675003"/>
            <a:ext cx="6096000" cy="4401205"/>
          </a:xfrm>
          <a:prstGeom prst="rect">
            <a:avLst/>
          </a:prstGeom>
        </p:spPr>
        <p:txBody>
          <a:bodyPr wrap="square">
            <a:spAutoFit/>
          </a:bodyPr>
          <a:lstStyle/>
          <a:p>
            <a:r>
              <a:rPr lang="en-US" sz="2800" dirty="0">
                <a:latin typeface="Arial" panose="020B0604020202020204" pitchFamily="34" charset="0"/>
                <a:ea typeface="Calibri" panose="020F0502020204030204" pitchFamily="34" charset="0"/>
              </a:rPr>
              <a:t>In 1987, though it was the official birth of the Six Sigma Motorola methodology in Motorola and this is for the communication sector uses an approach to track and compare performance, against the customer requirements and to achieve an ambitious target, target of near perfect Six Sigma quality in the products produced. </a:t>
            </a:r>
          </a:p>
        </p:txBody>
      </p:sp>
      <p:pic>
        <p:nvPicPr>
          <p:cNvPr id="4" name="Picture 3"/>
          <p:cNvPicPr>
            <a:picLocks noChangeAspect="1"/>
          </p:cNvPicPr>
          <p:nvPr/>
        </p:nvPicPr>
        <p:blipFill>
          <a:blip r:embed="rId2"/>
          <a:stretch>
            <a:fillRect/>
          </a:stretch>
        </p:blipFill>
        <p:spPr>
          <a:xfrm>
            <a:off x="6705600" y="2180352"/>
            <a:ext cx="5016700" cy="4303316"/>
          </a:xfrm>
          <a:prstGeom prst="rect">
            <a:avLst/>
          </a:prstGeom>
        </p:spPr>
      </p:pic>
    </p:spTree>
    <p:extLst>
      <p:ext uri="{BB962C8B-B14F-4D97-AF65-F5344CB8AC3E}">
        <p14:creationId xmlns:p14="http://schemas.microsoft.com/office/powerpoint/2010/main" val="89501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4440" y="1642889"/>
            <a:ext cx="6096000" cy="1815882"/>
          </a:xfrm>
          <a:prstGeom prst="rect">
            <a:avLst/>
          </a:prstGeom>
        </p:spPr>
        <p:txBody>
          <a:bodyPr wrap="square">
            <a:spAutoFit/>
          </a:bodyPr>
          <a:lstStyle/>
          <a:p>
            <a:r>
              <a:rPr lang="en-US" sz="2800" dirty="0">
                <a:latin typeface="Arial" panose="020B0604020202020204" pitchFamily="34" charset="0"/>
                <a:ea typeface="Calibri" panose="020F0502020204030204" pitchFamily="34" charset="0"/>
              </a:rPr>
              <a:t>Now, in the late 1980s, this process helped the company to achieve enormous improvements in quality, for example</a:t>
            </a:r>
          </a:p>
        </p:txBody>
      </p:sp>
      <p:sp>
        <p:nvSpPr>
          <p:cNvPr id="3" name="Rectangle 2"/>
          <p:cNvSpPr/>
          <p:nvPr/>
        </p:nvSpPr>
        <p:spPr>
          <a:xfrm>
            <a:off x="380164" y="440174"/>
            <a:ext cx="10303911"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Six Sigma –Origin and development:</a:t>
            </a:r>
          </a:p>
        </p:txBody>
      </p:sp>
      <p:pic>
        <p:nvPicPr>
          <p:cNvPr id="4" name="Picture 3"/>
          <p:cNvPicPr>
            <a:picLocks noChangeAspect="1"/>
          </p:cNvPicPr>
          <p:nvPr/>
        </p:nvPicPr>
        <p:blipFill>
          <a:blip r:embed="rId2"/>
          <a:stretch>
            <a:fillRect/>
          </a:stretch>
        </p:blipFill>
        <p:spPr>
          <a:xfrm>
            <a:off x="1234440" y="4868862"/>
            <a:ext cx="9491909" cy="922338"/>
          </a:xfrm>
          <a:prstGeom prst="rect">
            <a:avLst/>
          </a:prstGeom>
        </p:spPr>
      </p:pic>
    </p:spTree>
    <p:extLst>
      <p:ext uri="{BB962C8B-B14F-4D97-AF65-F5344CB8AC3E}">
        <p14:creationId xmlns:p14="http://schemas.microsoft.com/office/powerpoint/2010/main" val="72359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04400" y="3238500"/>
            <a:ext cx="787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1714500" y="3238500"/>
            <a:ext cx="787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851424" y="0"/>
            <a:ext cx="10062431" cy="6858000"/>
            <a:chOff x="851424" y="0"/>
            <a:chExt cx="10062431" cy="6858000"/>
          </a:xfrm>
        </p:grpSpPr>
        <p:pic>
          <p:nvPicPr>
            <p:cNvPr id="2" name="Picture 1"/>
            <p:cNvPicPr>
              <a:picLocks noChangeAspect="1"/>
            </p:cNvPicPr>
            <p:nvPr/>
          </p:nvPicPr>
          <p:blipFill>
            <a:blip r:embed="rId2"/>
            <a:stretch>
              <a:fillRect/>
            </a:stretch>
          </p:blipFill>
          <p:spPr>
            <a:xfrm>
              <a:off x="851424" y="0"/>
              <a:ext cx="10062431" cy="6858000"/>
            </a:xfrm>
            <a:prstGeom prst="rect">
              <a:avLst/>
            </a:prstGeom>
          </p:spPr>
        </p:pic>
        <p:sp>
          <p:nvSpPr>
            <p:cNvPr id="5" name="Rectangle 4"/>
            <p:cNvSpPr/>
            <p:nvPr/>
          </p:nvSpPr>
          <p:spPr>
            <a:xfrm>
              <a:off x="7645400" y="266700"/>
              <a:ext cx="3268455" cy="14859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7" name="Rectangle 6"/>
          <p:cNvSpPr/>
          <p:nvPr/>
        </p:nvSpPr>
        <p:spPr>
          <a:xfrm>
            <a:off x="851424" y="5529943"/>
            <a:ext cx="1412805" cy="120468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10031710" y="5653314"/>
            <a:ext cx="1412805" cy="120468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952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91777" y="2004060"/>
            <a:ext cx="6123623" cy="2894316"/>
          </a:xfrm>
          <a:prstGeom prst="rect">
            <a:avLst/>
          </a:prstGeom>
        </p:spPr>
      </p:pic>
    </p:spTree>
    <p:extLst>
      <p:ext uri="{BB962C8B-B14F-4D97-AF65-F5344CB8AC3E}">
        <p14:creationId xmlns:p14="http://schemas.microsoft.com/office/powerpoint/2010/main" val="19075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60" y="449451"/>
            <a:ext cx="12236210" cy="5966847"/>
          </a:xfrm>
          <a:prstGeom prst="rect">
            <a:avLst/>
          </a:prstGeom>
        </p:spPr>
      </p:pic>
    </p:spTree>
    <p:extLst>
      <p:ext uri="{BB962C8B-B14F-4D97-AF65-F5344CB8AC3E}">
        <p14:creationId xmlns:p14="http://schemas.microsoft.com/office/powerpoint/2010/main" val="183566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9562" y="619125"/>
            <a:ext cx="11572875" cy="5619750"/>
          </a:xfrm>
          <a:prstGeom prst="rect">
            <a:avLst/>
          </a:prstGeom>
        </p:spPr>
      </p:pic>
    </p:spTree>
    <p:extLst>
      <p:ext uri="{BB962C8B-B14F-4D97-AF65-F5344CB8AC3E}">
        <p14:creationId xmlns:p14="http://schemas.microsoft.com/office/powerpoint/2010/main" val="385612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190891" y="4049639"/>
            <a:ext cx="2319994" cy="2527161"/>
            <a:chOff x="6190891" y="4049639"/>
            <a:chExt cx="2319994" cy="2527161"/>
          </a:xfrm>
        </p:grpSpPr>
        <p:pic>
          <p:nvPicPr>
            <p:cNvPr id="3" name="Picture 2"/>
            <p:cNvPicPr>
              <a:picLocks noChangeAspect="1"/>
            </p:cNvPicPr>
            <p:nvPr/>
          </p:nvPicPr>
          <p:blipFill>
            <a:blip r:embed="rId2"/>
            <a:stretch>
              <a:fillRect/>
            </a:stretch>
          </p:blipFill>
          <p:spPr>
            <a:xfrm>
              <a:off x="6303138" y="4049639"/>
              <a:ext cx="2095500" cy="1819275"/>
            </a:xfrm>
            <a:prstGeom prst="rect">
              <a:avLst/>
            </a:prstGeom>
          </p:spPr>
        </p:pic>
        <p:sp>
          <p:nvSpPr>
            <p:cNvPr id="7" name="Rectangle 6"/>
            <p:cNvSpPr/>
            <p:nvPr/>
          </p:nvSpPr>
          <p:spPr>
            <a:xfrm>
              <a:off x="6190891" y="5868914"/>
              <a:ext cx="2319994" cy="707886"/>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Deliver Pizza</a:t>
              </a:r>
            </a:p>
            <a:p>
              <a:pPr algn="ctr"/>
              <a:r>
                <a:rPr lang="en-US" sz="2000" dirty="0" smtClean="0">
                  <a:ln w="0"/>
                  <a:effectLst>
                    <a:outerShdw blurRad="38100" dist="19050" dir="2700000" algn="tl" rotWithShape="0">
                      <a:schemeClr val="dk1">
                        <a:alpha val="40000"/>
                      </a:schemeClr>
                    </a:outerShdw>
                  </a:effectLst>
                </a:rPr>
                <a:t>In Average of 30 min</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grpSp>
        <p:nvGrpSpPr>
          <p:cNvPr id="9" name="Group 8"/>
          <p:cNvGrpSpPr/>
          <p:nvPr/>
        </p:nvGrpSpPr>
        <p:grpSpPr>
          <a:xfrm>
            <a:off x="6394098" y="549075"/>
            <a:ext cx="2141932" cy="2360173"/>
            <a:chOff x="6394098" y="549075"/>
            <a:chExt cx="2141932" cy="2360173"/>
          </a:xfrm>
        </p:grpSpPr>
        <p:pic>
          <p:nvPicPr>
            <p:cNvPr id="2" name="Picture 1"/>
            <p:cNvPicPr>
              <a:picLocks noChangeAspect="1"/>
            </p:cNvPicPr>
            <p:nvPr/>
          </p:nvPicPr>
          <p:blipFill>
            <a:blip r:embed="rId3"/>
            <a:stretch>
              <a:fillRect/>
            </a:stretch>
          </p:blipFill>
          <p:spPr>
            <a:xfrm flipH="1">
              <a:off x="6472052" y="549075"/>
              <a:ext cx="1986024" cy="1771650"/>
            </a:xfrm>
            <a:prstGeom prst="rect">
              <a:avLst/>
            </a:prstGeom>
          </p:spPr>
        </p:pic>
        <p:sp>
          <p:nvSpPr>
            <p:cNvPr id="6" name="Rectangle 5"/>
            <p:cNvSpPr/>
            <p:nvPr/>
          </p:nvSpPr>
          <p:spPr>
            <a:xfrm>
              <a:off x="6394098" y="2201362"/>
              <a:ext cx="2141932" cy="707886"/>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Deliver Pizza</a:t>
              </a:r>
            </a:p>
            <a:p>
              <a:pPr algn="ctr"/>
              <a:r>
                <a:rPr lang="en-US" sz="2000" dirty="0" smtClean="0">
                  <a:ln w="0"/>
                  <a:effectLst>
                    <a:outerShdw blurRad="38100" dist="19050" dir="2700000" algn="tl" rotWithShape="0">
                      <a:schemeClr val="dk1">
                        <a:alpha val="40000"/>
                      </a:schemeClr>
                    </a:outerShdw>
                  </a:effectLst>
                </a:rPr>
                <a:t>In less than 30 min</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pic>
        <p:nvPicPr>
          <p:cNvPr id="4" name="Picture 3"/>
          <p:cNvPicPr>
            <a:picLocks noChangeAspect="1"/>
          </p:cNvPicPr>
          <p:nvPr/>
        </p:nvPicPr>
        <p:blipFill>
          <a:blip r:embed="rId4"/>
          <a:stretch>
            <a:fillRect/>
          </a:stretch>
        </p:blipFill>
        <p:spPr>
          <a:xfrm>
            <a:off x="8958523" y="549075"/>
            <a:ext cx="2999465" cy="2237696"/>
          </a:xfrm>
          <a:prstGeom prst="rect">
            <a:avLst/>
          </a:prstGeom>
        </p:spPr>
      </p:pic>
      <p:pic>
        <p:nvPicPr>
          <p:cNvPr id="5" name="Picture 4"/>
          <p:cNvPicPr>
            <a:picLocks noChangeAspect="1"/>
          </p:cNvPicPr>
          <p:nvPr/>
        </p:nvPicPr>
        <p:blipFill>
          <a:blip r:embed="rId5"/>
          <a:stretch>
            <a:fillRect/>
          </a:stretch>
        </p:blipFill>
        <p:spPr>
          <a:xfrm>
            <a:off x="9065287" y="4177798"/>
            <a:ext cx="2785938" cy="2399002"/>
          </a:xfrm>
          <a:prstGeom prst="rect">
            <a:avLst/>
          </a:prstGeom>
        </p:spPr>
      </p:pic>
      <p:sp>
        <p:nvSpPr>
          <p:cNvPr id="10" name="Rectangle 9"/>
          <p:cNvSpPr/>
          <p:nvPr/>
        </p:nvSpPr>
        <p:spPr>
          <a:xfrm>
            <a:off x="3119967" y="1204067"/>
            <a:ext cx="2009461"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Order1: 25min</a:t>
            </a:r>
          </a:p>
        </p:txBody>
      </p:sp>
      <p:sp>
        <p:nvSpPr>
          <p:cNvPr id="11" name="Rectangle 10"/>
          <p:cNvSpPr/>
          <p:nvPr/>
        </p:nvSpPr>
        <p:spPr>
          <a:xfrm>
            <a:off x="3119966" y="1646980"/>
            <a:ext cx="2009461" cy="461665"/>
          </a:xfrm>
          <a:prstGeom prst="rect">
            <a:avLst/>
          </a:prstGeom>
          <a:noFill/>
        </p:spPr>
        <p:txBody>
          <a:bodyPr wrap="non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Order2: 23min</a:t>
            </a:r>
            <a:endParaRPr lang="en-US" sz="2400" dirty="0">
              <a:ln w="0"/>
              <a:effectLst>
                <a:outerShdw blurRad="38100" dist="19050" dir="2700000" algn="tl" rotWithShape="0">
                  <a:schemeClr val="dk1">
                    <a:alpha val="40000"/>
                  </a:schemeClr>
                </a:outerShdw>
              </a:effectLst>
            </a:endParaRPr>
          </a:p>
        </p:txBody>
      </p:sp>
      <p:sp>
        <p:nvSpPr>
          <p:cNvPr id="12" name="Rectangle 11"/>
          <p:cNvSpPr/>
          <p:nvPr/>
        </p:nvSpPr>
        <p:spPr>
          <a:xfrm>
            <a:off x="3129683" y="2089892"/>
            <a:ext cx="2009461" cy="461665"/>
          </a:xfrm>
          <a:prstGeom prst="rect">
            <a:avLst/>
          </a:prstGeom>
          <a:noFill/>
        </p:spPr>
        <p:txBody>
          <a:bodyPr wrap="non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Order3: 28min</a:t>
            </a:r>
            <a:endParaRPr lang="en-US" sz="2400" dirty="0">
              <a:ln w="0"/>
              <a:effectLst>
                <a:outerShdw blurRad="38100" dist="19050" dir="2700000" algn="tl" rotWithShape="0">
                  <a:schemeClr val="dk1">
                    <a:alpha val="40000"/>
                  </a:schemeClr>
                </a:outerShdw>
              </a:effectLst>
            </a:endParaRPr>
          </a:p>
        </p:txBody>
      </p:sp>
      <p:sp>
        <p:nvSpPr>
          <p:cNvPr id="13" name="Rectangle 12"/>
          <p:cNvSpPr/>
          <p:nvPr/>
        </p:nvSpPr>
        <p:spPr>
          <a:xfrm>
            <a:off x="3129683" y="4728443"/>
            <a:ext cx="2009461"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Order1: </a:t>
            </a:r>
            <a:r>
              <a:rPr lang="en-US" sz="2400" dirty="0" smtClean="0">
                <a:ln w="0"/>
                <a:effectLst>
                  <a:outerShdw blurRad="38100" dist="19050" dir="2700000" algn="tl" rotWithShape="0">
                    <a:schemeClr val="dk1">
                      <a:alpha val="40000"/>
                    </a:schemeClr>
                  </a:outerShdw>
                </a:effectLst>
              </a:rPr>
              <a:t>10min</a:t>
            </a:r>
            <a:endParaRPr lang="en-US" sz="2400" dirty="0">
              <a:ln w="0"/>
              <a:effectLst>
                <a:outerShdw blurRad="38100" dist="19050" dir="2700000" algn="tl" rotWithShape="0">
                  <a:schemeClr val="dk1">
                    <a:alpha val="40000"/>
                  </a:schemeClr>
                </a:outerShdw>
              </a:effectLst>
            </a:endParaRPr>
          </a:p>
        </p:txBody>
      </p:sp>
      <p:sp>
        <p:nvSpPr>
          <p:cNvPr id="14" name="Rectangle 13"/>
          <p:cNvSpPr/>
          <p:nvPr/>
        </p:nvSpPr>
        <p:spPr>
          <a:xfrm>
            <a:off x="3129683" y="5277211"/>
            <a:ext cx="2009461" cy="461665"/>
          </a:xfrm>
          <a:prstGeom prst="rect">
            <a:avLst/>
          </a:prstGeom>
          <a:noFill/>
        </p:spPr>
        <p:txBody>
          <a:bodyPr wrap="non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Order2: 20min</a:t>
            </a:r>
            <a:endParaRPr lang="en-US" sz="2400" dirty="0">
              <a:ln w="0"/>
              <a:effectLst>
                <a:outerShdw blurRad="38100" dist="19050" dir="2700000" algn="tl" rotWithShape="0">
                  <a:schemeClr val="dk1">
                    <a:alpha val="40000"/>
                  </a:schemeClr>
                </a:outerShdw>
              </a:effectLst>
            </a:endParaRPr>
          </a:p>
        </p:txBody>
      </p:sp>
      <p:sp>
        <p:nvSpPr>
          <p:cNvPr id="15" name="Rectangle 14"/>
          <p:cNvSpPr/>
          <p:nvPr/>
        </p:nvSpPr>
        <p:spPr>
          <a:xfrm>
            <a:off x="3104659" y="5868914"/>
            <a:ext cx="2009461" cy="461665"/>
          </a:xfrm>
          <a:prstGeom prst="rect">
            <a:avLst/>
          </a:prstGeom>
          <a:noFill/>
        </p:spPr>
        <p:txBody>
          <a:bodyPr wrap="non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Order3: 60min</a:t>
            </a:r>
            <a:endParaRPr lang="en-US" sz="2400" dirty="0">
              <a:ln w="0"/>
              <a:effectLst>
                <a:outerShdw blurRad="38100" dist="19050" dir="2700000" algn="tl" rotWithShape="0">
                  <a:schemeClr val="dk1">
                    <a:alpha val="40000"/>
                  </a:schemeClr>
                </a:outerShdw>
              </a:effectLst>
            </a:endParaRPr>
          </a:p>
        </p:txBody>
      </p:sp>
      <p:pic>
        <p:nvPicPr>
          <p:cNvPr id="16" name="Picture 15"/>
          <p:cNvPicPr>
            <a:picLocks noChangeAspect="1"/>
          </p:cNvPicPr>
          <p:nvPr/>
        </p:nvPicPr>
        <p:blipFill>
          <a:blip r:embed="rId6"/>
          <a:stretch>
            <a:fillRect/>
          </a:stretch>
        </p:blipFill>
        <p:spPr>
          <a:xfrm>
            <a:off x="401743" y="1756991"/>
            <a:ext cx="1800225" cy="1800225"/>
          </a:xfrm>
          <a:prstGeom prst="rect">
            <a:avLst/>
          </a:prstGeom>
        </p:spPr>
      </p:pic>
      <p:sp>
        <p:nvSpPr>
          <p:cNvPr id="17" name="Rectangle 16"/>
          <p:cNvSpPr/>
          <p:nvPr/>
        </p:nvSpPr>
        <p:spPr>
          <a:xfrm>
            <a:off x="402547" y="4049639"/>
            <a:ext cx="2145139" cy="1077218"/>
          </a:xfrm>
          <a:prstGeom prst="rect">
            <a:avLst/>
          </a:prstGeom>
          <a:noFill/>
        </p:spPr>
        <p:txBody>
          <a:bodyPr wrap="none" lIns="91440" tIns="45720" rIns="91440" bIns="45720">
            <a:spAutoFit/>
          </a:bodyPr>
          <a:lstStyle/>
          <a:p>
            <a:pPr algn="ctr"/>
            <a:r>
              <a:rPr lang="en-US" sz="3200" b="0" cap="none" spc="0" dirty="0" smtClean="0">
                <a:ln w="0"/>
                <a:solidFill>
                  <a:srgbClr val="FF0000"/>
                </a:solidFill>
                <a:effectLst>
                  <a:outerShdw blurRad="38100" dist="19050" dir="2700000" algn="tl" rotWithShape="0">
                    <a:schemeClr val="dk1">
                      <a:alpha val="40000"/>
                    </a:schemeClr>
                  </a:outerShdw>
                </a:effectLst>
              </a:rPr>
              <a:t>Which one </a:t>
            </a:r>
          </a:p>
          <a:p>
            <a:pPr algn="ctr"/>
            <a:r>
              <a:rPr lang="en-US" sz="3200" b="0" cap="none" spc="0" dirty="0" smtClean="0">
                <a:ln w="0"/>
                <a:solidFill>
                  <a:srgbClr val="FF0000"/>
                </a:solidFill>
                <a:effectLst>
                  <a:outerShdw blurRad="38100" dist="19050" dir="2700000" algn="tl" rotWithShape="0">
                    <a:schemeClr val="dk1">
                      <a:alpha val="40000"/>
                    </a:schemeClr>
                  </a:outerShdw>
                </a:effectLst>
              </a:rPr>
              <a:t>you chose ?</a:t>
            </a:r>
            <a:endParaRPr lang="en-US" sz="32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8764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787" y="1012825"/>
            <a:ext cx="11858625" cy="3790950"/>
          </a:xfrm>
          <a:prstGeom prst="rect">
            <a:avLst/>
          </a:prstGeom>
        </p:spPr>
      </p:pic>
    </p:spTree>
    <p:extLst>
      <p:ext uri="{BB962C8B-B14F-4D97-AF65-F5344CB8AC3E}">
        <p14:creationId xmlns:p14="http://schemas.microsoft.com/office/powerpoint/2010/main" val="17930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1343025"/>
            <a:ext cx="11658600" cy="4171950"/>
          </a:xfrm>
          <a:prstGeom prst="rect">
            <a:avLst/>
          </a:prstGeom>
        </p:spPr>
      </p:pic>
    </p:spTree>
    <p:extLst>
      <p:ext uri="{BB962C8B-B14F-4D97-AF65-F5344CB8AC3E}">
        <p14:creationId xmlns:p14="http://schemas.microsoft.com/office/powerpoint/2010/main" val="356581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62" y="1162050"/>
            <a:ext cx="12030075" cy="4533900"/>
          </a:xfrm>
          <a:prstGeom prst="rect">
            <a:avLst/>
          </a:prstGeom>
        </p:spPr>
      </p:pic>
      <p:sp>
        <p:nvSpPr>
          <p:cNvPr id="3" name="Rectangle 2"/>
          <p:cNvSpPr/>
          <p:nvPr/>
        </p:nvSpPr>
        <p:spPr>
          <a:xfrm>
            <a:off x="80962" y="5152571"/>
            <a:ext cx="847952" cy="66765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6839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725" y="1166812"/>
            <a:ext cx="12020550" cy="4524375"/>
          </a:xfrm>
          <a:prstGeom prst="rect">
            <a:avLst/>
          </a:prstGeom>
        </p:spPr>
      </p:pic>
      <p:sp>
        <p:nvSpPr>
          <p:cNvPr id="3" name="Rectangle 2"/>
          <p:cNvSpPr/>
          <p:nvPr/>
        </p:nvSpPr>
        <p:spPr>
          <a:xfrm>
            <a:off x="80962" y="5152571"/>
            <a:ext cx="847952" cy="66765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058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875" y="1138237"/>
            <a:ext cx="11906250" cy="4581525"/>
          </a:xfrm>
          <a:prstGeom prst="rect">
            <a:avLst/>
          </a:prstGeom>
        </p:spPr>
      </p:pic>
      <p:sp>
        <p:nvSpPr>
          <p:cNvPr id="3" name="Rectangle 2"/>
          <p:cNvSpPr/>
          <p:nvPr/>
        </p:nvSpPr>
        <p:spPr>
          <a:xfrm>
            <a:off x="142875" y="5413829"/>
            <a:ext cx="553811" cy="6241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9584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0" y="1162050"/>
            <a:ext cx="12001500" cy="4533900"/>
          </a:xfrm>
          <a:prstGeom prst="rect">
            <a:avLst/>
          </a:prstGeom>
        </p:spPr>
      </p:pic>
      <p:sp>
        <p:nvSpPr>
          <p:cNvPr id="3" name="Rectangle 2"/>
          <p:cNvSpPr/>
          <p:nvPr/>
        </p:nvSpPr>
        <p:spPr>
          <a:xfrm>
            <a:off x="95250" y="5383893"/>
            <a:ext cx="553811" cy="6241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1163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537" y="1133475"/>
            <a:ext cx="11972925" cy="4591050"/>
          </a:xfrm>
          <a:prstGeom prst="rect">
            <a:avLst/>
          </a:prstGeom>
        </p:spPr>
      </p:pic>
      <p:sp>
        <p:nvSpPr>
          <p:cNvPr id="3" name="Rectangle 2"/>
          <p:cNvSpPr/>
          <p:nvPr/>
        </p:nvSpPr>
        <p:spPr>
          <a:xfrm>
            <a:off x="109537" y="5412468"/>
            <a:ext cx="553811" cy="6241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8783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3481" y="155735"/>
            <a:ext cx="9646920" cy="6414790"/>
          </a:xfrm>
          <a:prstGeom prst="rect">
            <a:avLst/>
          </a:prstGeom>
        </p:spPr>
      </p:pic>
    </p:spTree>
    <p:extLst>
      <p:ext uri="{BB962C8B-B14F-4D97-AF65-F5344CB8AC3E}">
        <p14:creationId xmlns:p14="http://schemas.microsoft.com/office/powerpoint/2010/main" val="165281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875" y="1133475"/>
            <a:ext cx="11906250" cy="4591050"/>
          </a:xfrm>
          <a:prstGeom prst="rect">
            <a:avLst/>
          </a:prstGeom>
        </p:spPr>
      </p:pic>
      <p:sp>
        <p:nvSpPr>
          <p:cNvPr id="3" name="Rectangle 2"/>
          <p:cNvSpPr/>
          <p:nvPr/>
        </p:nvSpPr>
        <p:spPr>
          <a:xfrm>
            <a:off x="109537" y="5412468"/>
            <a:ext cx="553811" cy="6241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494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312" y="1252537"/>
            <a:ext cx="11763375" cy="4352925"/>
          </a:xfrm>
          <a:prstGeom prst="rect">
            <a:avLst/>
          </a:prstGeom>
        </p:spPr>
      </p:pic>
    </p:spTree>
    <p:extLst>
      <p:ext uri="{BB962C8B-B14F-4D97-AF65-F5344CB8AC3E}">
        <p14:creationId xmlns:p14="http://schemas.microsoft.com/office/powerpoint/2010/main" val="372795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79480" y="2345303"/>
            <a:ext cx="3814763" cy="4020966"/>
          </a:xfrm>
          <a:prstGeom prst="rect">
            <a:avLst/>
          </a:prstGeom>
        </p:spPr>
      </p:pic>
      <p:pic>
        <p:nvPicPr>
          <p:cNvPr id="3" name="Picture 2"/>
          <p:cNvPicPr>
            <a:picLocks noChangeAspect="1"/>
          </p:cNvPicPr>
          <p:nvPr/>
        </p:nvPicPr>
        <p:blipFill>
          <a:blip r:embed="rId3"/>
          <a:stretch>
            <a:fillRect/>
          </a:stretch>
        </p:blipFill>
        <p:spPr>
          <a:xfrm>
            <a:off x="424634" y="974951"/>
            <a:ext cx="7916411" cy="2929392"/>
          </a:xfrm>
          <a:prstGeom prst="rect">
            <a:avLst/>
          </a:prstGeom>
        </p:spPr>
      </p:pic>
      <p:sp>
        <p:nvSpPr>
          <p:cNvPr id="4" name="Rectangle 3"/>
          <p:cNvSpPr/>
          <p:nvPr/>
        </p:nvSpPr>
        <p:spPr>
          <a:xfrm>
            <a:off x="525837" y="5113635"/>
            <a:ext cx="694933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Student marks at school</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0502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7478" y="943429"/>
            <a:ext cx="12648468" cy="4963885"/>
          </a:xfrm>
          <a:prstGeom prst="rect">
            <a:avLst/>
          </a:prstGeom>
        </p:spPr>
      </p:pic>
    </p:spTree>
    <p:extLst>
      <p:ext uri="{BB962C8B-B14F-4D97-AF65-F5344CB8AC3E}">
        <p14:creationId xmlns:p14="http://schemas.microsoft.com/office/powerpoint/2010/main" val="306249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450" y="1271587"/>
            <a:ext cx="11849100" cy="4314825"/>
          </a:xfrm>
          <a:prstGeom prst="rect">
            <a:avLst/>
          </a:prstGeom>
        </p:spPr>
      </p:pic>
    </p:spTree>
    <p:extLst>
      <p:ext uri="{BB962C8B-B14F-4D97-AF65-F5344CB8AC3E}">
        <p14:creationId xmlns:p14="http://schemas.microsoft.com/office/powerpoint/2010/main" val="188482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0512" y="1219200"/>
            <a:ext cx="11610975" cy="4419600"/>
          </a:xfrm>
          <a:prstGeom prst="rect">
            <a:avLst/>
          </a:prstGeom>
        </p:spPr>
      </p:pic>
    </p:spTree>
    <p:extLst>
      <p:ext uri="{BB962C8B-B14F-4D97-AF65-F5344CB8AC3E}">
        <p14:creationId xmlns:p14="http://schemas.microsoft.com/office/powerpoint/2010/main" val="241822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8125" y="1147762"/>
            <a:ext cx="11715750" cy="4562475"/>
          </a:xfrm>
          <a:prstGeom prst="rect">
            <a:avLst/>
          </a:prstGeom>
        </p:spPr>
      </p:pic>
    </p:spTree>
    <p:extLst>
      <p:ext uri="{BB962C8B-B14F-4D97-AF65-F5344CB8AC3E}">
        <p14:creationId xmlns:p14="http://schemas.microsoft.com/office/powerpoint/2010/main" val="279488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312" y="1157287"/>
            <a:ext cx="11763375" cy="4543425"/>
          </a:xfrm>
          <a:prstGeom prst="rect">
            <a:avLst/>
          </a:prstGeom>
        </p:spPr>
      </p:pic>
    </p:spTree>
    <p:extLst>
      <p:ext uri="{BB962C8B-B14F-4D97-AF65-F5344CB8AC3E}">
        <p14:creationId xmlns:p14="http://schemas.microsoft.com/office/powerpoint/2010/main" val="314304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175" y="1190625"/>
            <a:ext cx="11677650" cy="4476750"/>
          </a:xfrm>
          <a:prstGeom prst="rect">
            <a:avLst/>
          </a:prstGeom>
        </p:spPr>
      </p:pic>
    </p:spTree>
    <p:extLst>
      <p:ext uri="{BB962C8B-B14F-4D97-AF65-F5344CB8AC3E}">
        <p14:creationId xmlns:p14="http://schemas.microsoft.com/office/powerpoint/2010/main" val="164280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075" y="1228725"/>
            <a:ext cx="11753850" cy="4400550"/>
          </a:xfrm>
          <a:prstGeom prst="rect">
            <a:avLst/>
          </a:prstGeom>
        </p:spPr>
      </p:pic>
    </p:spTree>
    <p:extLst>
      <p:ext uri="{BB962C8B-B14F-4D97-AF65-F5344CB8AC3E}">
        <p14:creationId xmlns:p14="http://schemas.microsoft.com/office/powerpoint/2010/main" val="17911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28975" y="1657350"/>
            <a:ext cx="5734050" cy="3543300"/>
          </a:xfrm>
          <a:prstGeom prst="rect">
            <a:avLst/>
          </a:prstGeom>
        </p:spPr>
      </p:pic>
    </p:spTree>
    <p:extLst>
      <p:ext uri="{BB962C8B-B14F-4D97-AF65-F5344CB8AC3E}">
        <p14:creationId xmlns:p14="http://schemas.microsoft.com/office/powerpoint/2010/main" val="351306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0712" y="1171575"/>
            <a:ext cx="8410575" cy="4514850"/>
          </a:xfrm>
          <a:prstGeom prst="rect">
            <a:avLst/>
          </a:prstGeom>
        </p:spPr>
      </p:pic>
    </p:spTree>
    <p:extLst>
      <p:ext uri="{BB962C8B-B14F-4D97-AF65-F5344CB8AC3E}">
        <p14:creationId xmlns:p14="http://schemas.microsoft.com/office/powerpoint/2010/main" val="278332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23F4E"/>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9755" y="164337"/>
            <a:ext cx="10277475" cy="6505575"/>
          </a:xfrm>
          <a:prstGeom prst="rect">
            <a:avLst/>
          </a:prstGeom>
        </p:spPr>
      </p:pic>
      <p:sp>
        <p:nvSpPr>
          <p:cNvPr id="3" name="Rectangle 2"/>
          <p:cNvSpPr/>
          <p:nvPr/>
        </p:nvSpPr>
        <p:spPr>
          <a:xfrm>
            <a:off x="972457" y="1291771"/>
            <a:ext cx="9695543" cy="2554515"/>
          </a:xfrm>
          <a:prstGeom prst="rect">
            <a:avLst/>
          </a:prstGeom>
          <a:solidFill>
            <a:srgbClr val="11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156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23F4E"/>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6312" y="338137"/>
            <a:ext cx="10239375" cy="6181725"/>
          </a:xfrm>
          <a:prstGeom prst="rect">
            <a:avLst/>
          </a:prstGeom>
        </p:spPr>
      </p:pic>
      <p:pic>
        <p:nvPicPr>
          <p:cNvPr id="3" name="Picture 2"/>
          <p:cNvPicPr>
            <a:picLocks noChangeAspect="1"/>
          </p:cNvPicPr>
          <p:nvPr/>
        </p:nvPicPr>
        <p:blipFill>
          <a:blip r:embed="rId3"/>
          <a:stretch>
            <a:fillRect/>
          </a:stretch>
        </p:blipFill>
        <p:spPr>
          <a:xfrm>
            <a:off x="976312" y="352425"/>
            <a:ext cx="10239375" cy="6153150"/>
          </a:xfrm>
          <a:prstGeom prst="rect">
            <a:avLst/>
          </a:prstGeom>
        </p:spPr>
      </p:pic>
      <p:pic>
        <p:nvPicPr>
          <p:cNvPr id="4" name="Picture 3"/>
          <p:cNvPicPr>
            <a:picLocks noChangeAspect="1"/>
          </p:cNvPicPr>
          <p:nvPr/>
        </p:nvPicPr>
        <p:blipFill>
          <a:blip r:embed="rId4"/>
          <a:stretch>
            <a:fillRect/>
          </a:stretch>
        </p:blipFill>
        <p:spPr>
          <a:xfrm>
            <a:off x="1085849" y="4630737"/>
            <a:ext cx="10020300" cy="923925"/>
          </a:xfrm>
          <a:prstGeom prst="rect">
            <a:avLst/>
          </a:prstGeom>
        </p:spPr>
      </p:pic>
      <p:pic>
        <p:nvPicPr>
          <p:cNvPr id="5" name="Picture 4"/>
          <p:cNvPicPr>
            <a:picLocks noChangeAspect="1"/>
          </p:cNvPicPr>
          <p:nvPr/>
        </p:nvPicPr>
        <p:blipFill>
          <a:blip r:embed="rId5"/>
          <a:stretch>
            <a:fillRect/>
          </a:stretch>
        </p:blipFill>
        <p:spPr>
          <a:xfrm>
            <a:off x="1333499" y="5462587"/>
            <a:ext cx="9525000" cy="885825"/>
          </a:xfrm>
          <a:prstGeom prst="rect">
            <a:avLst/>
          </a:prstGeom>
        </p:spPr>
      </p:pic>
      <p:pic>
        <p:nvPicPr>
          <p:cNvPr id="7" name="Picture 6"/>
          <p:cNvPicPr>
            <a:picLocks noChangeAspect="1"/>
          </p:cNvPicPr>
          <p:nvPr/>
        </p:nvPicPr>
        <p:blipFill>
          <a:blip r:embed="rId6"/>
          <a:stretch>
            <a:fillRect/>
          </a:stretch>
        </p:blipFill>
        <p:spPr>
          <a:xfrm>
            <a:off x="1554162" y="6164260"/>
            <a:ext cx="8783638" cy="361925"/>
          </a:xfrm>
          <a:prstGeom prst="rect">
            <a:avLst/>
          </a:prstGeom>
        </p:spPr>
      </p:pic>
    </p:spTree>
    <p:extLst>
      <p:ext uri="{BB962C8B-B14F-4D97-AF65-F5344CB8AC3E}">
        <p14:creationId xmlns:p14="http://schemas.microsoft.com/office/powerpoint/2010/main" val="41384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52549" y="406399"/>
            <a:ext cx="10750451" cy="6061929"/>
          </a:xfrm>
          <a:prstGeom prst="rect">
            <a:avLst/>
          </a:prstGeom>
        </p:spPr>
      </p:pic>
      <p:pic>
        <p:nvPicPr>
          <p:cNvPr id="4" name="Picture 3"/>
          <p:cNvPicPr>
            <a:picLocks noChangeAspect="1"/>
          </p:cNvPicPr>
          <p:nvPr/>
        </p:nvPicPr>
        <p:blipFill>
          <a:blip r:embed="rId3"/>
          <a:stretch>
            <a:fillRect/>
          </a:stretch>
        </p:blipFill>
        <p:spPr>
          <a:xfrm>
            <a:off x="2916238" y="2628900"/>
            <a:ext cx="5005852" cy="2806700"/>
          </a:xfrm>
          <a:prstGeom prst="rect">
            <a:avLst/>
          </a:prstGeom>
        </p:spPr>
      </p:pic>
      <p:pic>
        <p:nvPicPr>
          <p:cNvPr id="5" name="Picture 4"/>
          <p:cNvPicPr>
            <a:picLocks noChangeAspect="1"/>
          </p:cNvPicPr>
          <p:nvPr/>
        </p:nvPicPr>
        <p:blipFill>
          <a:blip r:embed="rId4"/>
          <a:stretch>
            <a:fillRect/>
          </a:stretch>
        </p:blipFill>
        <p:spPr>
          <a:xfrm>
            <a:off x="2670175" y="2495550"/>
            <a:ext cx="6257925" cy="2839731"/>
          </a:xfrm>
          <a:prstGeom prst="rect">
            <a:avLst/>
          </a:prstGeom>
        </p:spPr>
      </p:pic>
      <p:sp>
        <p:nvSpPr>
          <p:cNvPr id="2" name="Rectangle 1"/>
          <p:cNvSpPr/>
          <p:nvPr/>
        </p:nvSpPr>
        <p:spPr>
          <a:xfrm>
            <a:off x="9484963" y="406399"/>
            <a:ext cx="1818037" cy="1050442"/>
          </a:xfrm>
          <a:prstGeom prst="rect">
            <a:avLst/>
          </a:prstGeom>
          <a:solidFill>
            <a:srgbClr val="0E3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57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23F4E"/>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9662" y="357187"/>
            <a:ext cx="9972675" cy="6143625"/>
          </a:xfrm>
          <a:prstGeom prst="rect">
            <a:avLst/>
          </a:prstGeom>
        </p:spPr>
      </p:pic>
      <p:pic>
        <p:nvPicPr>
          <p:cNvPr id="3" name="Picture 2"/>
          <p:cNvPicPr>
            <a:picLocks noChangeAspect="1"/>
          </p:cNvPicPr>
          <p:nvPr/>
        </p:nvPicPr>
        <p:blipFill>
          <a:blip r:embed="rId3"/>
          <a:stretch>
            <a:fillRect/>
          </a:stretch>
        </p:blipFill>
        <p:spPr>
          <a:xfrm>
            <a:off x="4725669" y="1711323"/>
            <a:ext cx="4024631" cy="2143871"/>
          </a:xfrm>
          <a:prstGeom prst="rect">
            <a:avLst/>
          </a:prstGeom>
        </p:spPr>
      </p:pic>
      <p:pic>
        <p:nvPicPr>
          <p:cNvPr id="4" name="Picture 3"/>
          <p:cNvPicPr>
            <a:picLocks noChangeAspect="1"/>
          </p:cNvPicPr>
          <p:nvPr/>
        </p:nvPicPr>
        <p:blipFill>
          <a:blip r:embed="rId4"/>
          <a:stretch>
            <a:fillRect/>
          </a:stretch>
        </p:blipFill>
        <p:spPr>
          <a:xfrm>
            <a:off x="814386" y="3855194"/>
            <a:ext cx="10563225" cy="1114425"/>
          </a:xfrm>
          <a:prstGeom prst="rect">
            <a:avLst/>
          </a:prstGeom>
        </p:spPr>
      </p:pic>
      <p:pic>
        <p:nvPicPr>
          <p:cNvPr id="5" name="Picture 4"/>
          <p:cNvPicPr>
            <a:picLocks noChangeAspect="1"/>
          </p:cNvPicPr>
          <p:nvPr/>
        </p:nvPicPr>
        <p:blipFill>
          <a:blip r:embed="rId5"/>
          <a:stretch>
            <a:fillRect/>
          </a:stretch>
        </p:blipFill>
        <p:spPr>
          <a:xfrm>
            <a:off x="837881" y="4899767"/>
            <a:ext cx="10182225" cy="619125"/>
          </a:xfrm>
          <a:prstGeom prst="rect">
            <a:avLst/>
          </a:prstGeom>
        </p:spPr>
      </p:pic>
      <p:pic>
        <p:nvPicPr>
          <p:cNvPr id="6" name="Picture 5"/>
          <p:cNvPicPr>
            <a:picLocks noChangeAspect="1"/>
          </p:cNvPicPr>
          <p:nvPr/>
        </p:nvPicPr>
        <p:blipFill>
          <a:blip r:embed="rId6"/>
          <a:stretch>
            <a:fillRect/>
          </a:stretch>
        </p:blipFill>
        <p:spPr>
          <a:xfrm>
            <a:off x="409951" y="5779045"/>
            <a:ext cx="11782049" cy="839885"/>
          </a:xfrm>
          <a:prstGeom prst="rect">
            <a:avLst/>
          </a:prstGeom>
        </p:spPr>
      </p:pic>
    </p:spTree>
    <p:extLst>
      <p:ext uri="{BB962C8B-B14F-4D97-AF65-F5344CB8AC3E}">
        <p14:creationId xmlns:p14="http://schemas.microsoft.com/office/powerpoint/2010/main" val="53897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1325" y="1162050"/>
            <a:ext cx="6229350" cy="4533900"/>
          </a:xfrm>
          <a:prstGeom prst="rect">
            <a:avLst/>
          </a:prstGeom>
        </p:spPr>
      </p:pic>
    </p:spTree>
    <p:extLst>
      <p:ext uri="{BB962C8B-B14F-4D97-AF65-F5344CB8AC3E}">
        <p14:creationId xmlns:p14="http://schemas.microsoft.com/office/powerpoint/2010/main" val="232321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7362" y="357187"/>
            <a:ext cx="8677275" cy="6143625"/>
          </a:xfrm>
          <a:prstGeom prst="rect">
            <a:avLst/>
          </a:prstGeom>
        </p:spPr>
      </p:pic>
    </p:spTree>
    <p:extLst>
      <p:ext uri="{BB962C8B-B14F-4D97-AF65-F5344CB8AC3E}">
        <p14:creationId xmlns:p14="http://schemas.microsoft.com/office/powerpoint/2010/main" val="373921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4537" y="757237"/>
            <a:ext cx="8162925" cy="5343525"/>
          </a:xfrm>
          <a:prstGeom prst="rect">
            <a:avLst/>
          </a:prstGeom>
        </p:spPr>
      </p:pic>
      <p:pic>
        <p:nvPicPr>
          <p:cNvPr id="3" name="Picture 2"/>
          <p:cNvPicPr>
            <a:picLocks noChangeAspect="1"/>
          </p:cNvPicPr>
          <p:nvPr/>
        </p:nvPicPr>
        <p:blipFill>
          <a:blip r:embed="rId3"/>
          <a:stretch>
            <a:fillRect/>
          </a:stretch>
        </p:blipFill>
        <p:spPr>
          <a:xfrm>
            <a:off x="9414510" y="2759392"/>
            <a:ext cx="2324100" cy="2619375"/>
          </a:xfrm>
          <a:prstGeom prst="rect">
            <a:avLst/>
          </a:prstGeom>
        </p:spPr>
      </p:pic>
      <p:pic>
        <p:nvPicPr>
          <p:cNvPr id="4" name="Picture 3"/>
          <p:cNvPicPr>
            <a:picLocks noChangeAspect="1"/>
          </p:cNvPicPr>
          <p:nvPr/>
        </p:nvPicPr>
        <p:blipFill>
          <a:blip r:embed="rId4"/>
          <a:stretch>
            <a:fillRect/>
          </a:stretch>
        </p:blipFill>
        <p:spPr>
          <a:xfrm>
            <a:off x="5672137" y="2368867"/>
            <a:ext cx="2676525" cy="3009900"/>
          </a:xfrm>
          <a:prstGeom prst="rect">
            <a:avLst/>
          </a:prstGeom>
        </p:spPr>
      </p:pic>
      <p:pic>
        <p:nvPicPr>
          <p:cNvPr id="5" name="Picture 4"/>
          <p:cNvPicPr>
            <a:picLocks noChangeAspect="1"/>
          </p:cNvPicPr>
          <p:nvPr/>
        </p:nvPicPr>
        <p:blipFill>
          <a:blip r:embed="rId5"/>
          <a:stretch>
            <a:fillRect/>
          </a:stretch>
        </p:blipFill>
        <p:spPr>
          <a:xfrm>
            <a:off x="2309812" y="1511617"/>
            <a:ext cx="3067050" cy="4724400"/>
          </a:xfrm>
          <a:prstGeom prst="rect">
            <a:avLst/>
          </a:prstGeom>
        </p:spPr>
      </p:pic>
      <p:pic>
        <p:nvPicPr>
          <p:cNvPr id="6" name="Picture 5"/>
          <p:cNvPicPr>
            <a:picLocks noChangeAspect="1"/>
          </p:cNvPicPr>
          <p:nvPr/>
        </p:nvPicPr>
        <p:blipFill>
          <a:blip r:embed="rId6"/>
          <a:stretch>
            <a:fillRect/>
          </a:stretch>
        </p:blipFill>
        <p:spPr>
          <a:xfrm>
            <a:off x="9576910" y="1511617"/>
            <a:ext cx="2619375" cy="4162425"/>
          </a:xfrm>
          <a:prstGeom prst="rect">
            <a:avLst/>
          </a:prstGeom>
        </p:spPr>
      </p:pic>
    </p:spTree>
    <p:extLst>
      <p:ext uri="{BB962C8B-B14F-4D97-AF65-F5344CB8AC3E}">
        <p14:creationId xmlns:p14="http://schemas.microsoft.com/office/powerpoint/2010/main" val="158313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0712" y="604837"/>
            <a:ext cx="8410575" cy="5648325"/>
          </a:xfrm>
          <a:prstGeom prst="rect">
            <a:avLst/>
          </a:prstGeom>
        </p:spPr>
      </p:pic>
      <p:pic>
        <p:nvPicPr>
          <p:cNvPr id="3" name="Picture 2"/>
          <p:cNvPicPr>
            <a:picLocks noChangeAspect="1"/>
          </p:cNvPicPr>
          <p:nvPr/>
        </p:nvPicPr>
        <p:blipFill>
          <a:blip r:embed="rId3"/>
          <a:stretch>
            <a:fillRect/>
          </a:stretch>
        </p:blipFill>
        <p:spPr>
          <a:xfrm>
            <a:off x="2066924" y="2071687"/>
            <a:ext cx="8058150" cy="4181475"/>
          </a:xfrm>
          <a:prstGeom prst="rect">
            <a:avLst/>
          </a:prstGeom>
        </p:spPr>
      </p:pic>
      <p:pic>
        <p:nvPicPr>
          <p:cNvPr id="4" name="Picture 3"/>
          <p:cNvPicPr>
            <a:picLocks noChangeAspect="1"/>
          </p:cNvPicPr>
          <p:nvPr/>
        </p:nvPicPr>
        <p:blipFill>
          <a:blip r:embed="rId4"/>
          <a:stretch>
            <a:fillRect/>
          </a:stretch>
        </p:blipFill>
        <p:spPr>
          <a:xfrm>
            <a:off x="1990724" y="1804987"/>
            <a:ext cx="8210550" cy="4448175"/>
          </a:xfrm>
          <a:prstGeom prst="rect">
            <a:avLst/>
          </a:prstGeom>
        </p:spPr>
      </p:pic>
      <p:pic>
        <p:nvPicPr>
          <p:cNvPr id="5" name="Picture 4"/>
          <p:cNvPicPr>
            <a:picLocks noChangeAspect="1"/>
          </p:cNvPicPr>
          <p:nvPr/>
        </p:nvPicPr>
        <p:blipFill>
          <a:blip r:embed="rId5"/>
          <a:stretch>
            <a:fillRect/>
          </a:stretch>
        </p:blipFill>
        <p:spPr>
          <a:xfrm>
            <a:off x="2047874" y="1804987"/>
            <a:ext cx="8077200" cy="4171950"/>
          </a:xfrm>
          <a:prstGeom prst="rect">
            <a:avLst/>
          </a:prstGeom>
        </p:spPr>
      </p:pic>
      <p:pic>
        <p:nvPicPr>
          <p:cNvPr id="6" name="Picture 5"/>
          <p:cNvPicPr>
            <a:picLocks noChangeAspect="1"/>
          </p:cNvPicPr>
          <p:nvPr/>
        </p:nvPicPr>
        <p:blipFill>
          <a:blip r:embed="rId6"/>
          <a:stretch>
            <a:fillRect/>
          </a:stretch>
        </p:blipFill>
        <p:spPr>
          <a:xfrm>
            <a:off x="1881186" y="1838324"/>
            <a:ext cx="8410575" cy="4381500"/>
          </a:xfrm>
          <a:prstGeom prst="rect">
            <a:avLst/>
          </a:prstGeom>
        </p:spPr>
      </p:pic>
      <p:pic>
        <p:nvPicPr>
          <p:cNvPr id="7" name="Picture 6"/>
          <p:cNvPicPr>
            <a:picLocks noChangeAspect="1"/>
          </p:cNvPicPr>
          <p:nvPr/>
        </p:nvPicPr>
        <p:blipFill>
          <a:blip r:embed="rId7"/>
          <a:stretch>
            <a:fillRect/>
          </a:stretch>
        </p:blipFill>
        <p:spPr>
          <a:xfrm>
            <a:off x="1852611" y="1528762"/>
            <a:ext cx="8439150" cy="4724400"/>
          </a:xfrm>
          <a:prstGeom prst="rect">
            <a:avLst/>
          </a:prstGeom>
        </p:spPr>
      </p:pic>
      <p:pic>
        <p:nvPicPr>
          <p:cNvPr id="8" name="Picture 7"/>
          <p:cNvPicPr>
            <a:picLocks noChangeAspect="1"/>
          </p:cNvPicPr>
          <p:nvPr/>
        </p:nvPicPr>
        <p:blipFill>
          <a:blip r:embed="rId8"/>
          <a:stretch>
            <a:fillRect/>
          </a:stretch>
        </p:blipFill>
        <p:spPr>
          <a:xfrm>
            <a:off x="1824037" y="1624011"/>
            <a:ext cx="8477250" cy="4619625"/>
          </a:xfrm>
          <a:prstGeom prst="rect">
            <a:avLst/>
          </a:prstGeom>
        </p:spPr>
      </p:pic>
    </p:spTree>
    <p:extLst>
      <p:ext uri="{BB962C8B-B14F-4D97-AF65-F5344CB8AC3E}">
        <p14:creationId xmlns:p14="http://schemas.microsoft.com/office/powerpoint/2010/main" val="23891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86840" y="153429"/>
            <a:ext cx="9403080" cy="6357955"/>
          </a:xfrm>
          <a:prstGeom prst="rect">
            <a:avLst/>
          </a:prstGeom>
        </p:spPr>
      </p:pic>
    </p:spTree>
    <p:extLst>
      <p:ext uri="{BB962C8B-B14F-4D97-AF65-F5344CB8AC3E}">
        <p14:creationId xmlns:p14="http://schemas.microsoft.com/office/powerpoint/2010/main" val="404565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7914" y="257174"/>
            <a:ext cx="7035165" cy="6217801"/>
          </a:xfrm>
          <a:prstGeom prst="rect">
            <a:avLst/>
          </a:prstGeom>
        </p:spPr>
      </p:pic>
    </p:spTree>
    <p:extLst>
      <p:ext uri="{BB962C8B-B14F-4D97-AF65-F5344CB8AC3E}">
        <p14:creationId xmlns:p14="http://schemas.microsoft.com/office/powerpoint/2010/main" val="66460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1464" y="2967335"/>
            <a:ext cx="5789085"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You can be like John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3077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8812" y="581025"/>
            <a:ext cx="8334375" cy="5695950"/>
          </a:xfrm>
          <a:prstGeom prst="rect">
            <a:avLst/>
          </a:prstGeom>
        </p:spPr>
      </p:pic>
    </p:spTree>
    <p:extLst>
      <p:ext uri="{BB962C8B-B14F-4D97-AF65-F5344CB8AC3E}">
        <p14:creationId xmlns:p14="http://schemas.microsoft.com/office/powerpoint/2010/main" val="425677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7862" y="681037"/>
            <a:ext cx="8296275" cy="5495925"/>
          </a:xfrm>
          <a:prstGeom prst="rect">
            <a:avLst/>
          </a:prstGeom>
        </p:spPr>
      </p:pic>
    </p:spTree>
    <p:extLst>
      <p:ext uri="{BB962C8B-B14F-4D97-AF65-F5344CB8AC3E}">
        <p14:creationId xmlns:p14="http://schemas.microsoft.com/office/powerpoint/2010/main" val="163685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3625" y="628650"/>
            <a:ext cx="7524750" cy="5600700"/>
          </a:xfrm>
          <a:prstGeom prst="rect">
            <a:avLst/>
          </a:prstGeom>
        </p:spPr>
      </p:pic>
    </p:spTree>
    <p:extLst>
      <p:ext uri="{BB962C8B-B14F-4D97-AF65-F5344CB8AC3E}">
        <p14:creationId xmlns:p14="http://schemas.microsoft.com/office/powerpoint/2010/main" val="35671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0725" y="561975"/>
            <a:ext cx="8210550" cy="5734050"/>
          </a:xfrm>
          <a:prstGeom prst="rect">
            <a:avLst/>
          </a:prstGeom>
        </p:spPr>
      </p:pic>
    </p:spTree>
    <p:extLst>
      <p:ext uri="{BB962C8B-B14F-4D97-AF65-F5344CB8AC3E}">
        <p14:creationId xmlns:p14="http://schemas.microsoft.com/office/powerpoint/2010/main" val="96971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4512" y="428625"/>
            <a:ext cx="8562975" cy="6000750"/>
          </a:xfrm>
          <a:prstGeom prst="rect">
            <a:avLst/>
          </a:prstGeom>
        </p:spPr>
      </p:pic>
      <p:pic>
        <p:nvPicPr>
          <p:cNvPr id="3" name="Picture 2"/>
          <p:cNvPicPr>
            <a:picLocks noChangeAspect="1"/>
          </p:cNvPicPr>
          <p:nvPr/>
        </p:nvPicPr>
        <p:blipFill>
          <a:blip r:embed="rId3"/>
          <a:stretch>
            <a:fillRect/>
          </a:stretch>
        </p:blipFill>
        <p:spPr>
          <a:xfrm>
            <a:off x="1862137" y="1782127"/>
            <a:ext cx="8515350" cy="2714625"/>
          </a:xfrm>
          <a:prstGeom prst="rect">
            <a:avLst/>
          </a:prstGeom>
        </p:spPr>
      </p:pic>
    </p:spTree>
    <p:extLst>
      <p:ext uri="{BB962C8B-B14F-4D97-AF65-F5344CB8AC3E}">
        <p14:creationId xmlns:p14="http://schemas.microsoft.com/office/powerpoint/2010/main" val="224809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6425" y="519112"/>
            <a:ext cx="8439150" cy="5819775"/>
          </a:xfrm>
          <a:prstGeom prst="rect">
            <a:avLst/>
          </a:prstGeom>
        </p:spPr>
      </p:pic>
    </p:spTree>
    <p:extLst>
      <p:ext uri="{BB962C8B-B14F-4D97-AF65-F5344CB8AC3E}">
        <p14:creationId xmlns:p14="http://schemas.microsoft.com/office/powerpoint/2010/main" val="298240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05225" y="676275"/>
            <a:ext cx="4781550" cy="5505450"/>
          </a:xfrm>
          <a:prstGeom prst="rect">
            <a:avLst/>
          </a:prstGeom>
        </p:spPr>
      </p:pic>
    </p:spTree>
    <p:extLst>
      <p:ext uri="{BB962C8B-B14F-4D97-AF65-F5344CB8AC3E}">
        <p14:creationId xmlns:p14="http://schemas.microsoft.com/office/powerpoint/2010/main" val="352170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48100" y="828675"/>
            <a:ext cx="4495800" cy="5200650"/>
          </a:xfrm>
          <a:prstGeom prst="rect">
            <a:avLst/>
          </a:prstGeom>
        </p:spPr>
      </p:pic>
      <p:sp>
        <p:nvSpPr>
          <p:cNvPr id="3" name="Rectangle 2"/>
          <p:cNvSpPr/>
          <p:nvPr/>
        </p:nvSpPr>
        <p:spPr>
          <a:xfrm>
            <a:off x="8343900" y="2693015"/>
            <a:ext cx="2558778" cy="92333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outerShdw blurRad="38100" dist="19050" dir="2700000" algn="tl" rotWithShape="0">
                    <a:schemeClr val="dk1">
                      <a:alpha val="40000"/>
                    </a:schemeClr>
                  </a:outerShdw>
                </a:effectLst>
              </a:rPr>
              <a:t>Problem</a:t>
            </a:r>
            <a:endParaRPr lang="en-US" sz="5400" b="0" cap="none" spc="0" dirty="0">
              <a:ln w="0"/>
              <a:solidFill>
                <a:srgbClr val="C00000"/>
              </a:solidFill>
              <a:effectLst>
                <a:outerShdw blurRad="38100" dist="19050" dir="2700000" algn="tl" rotWithShape="0">
                  <a:schemeClr val="dk1">
                    <a:alpha val="40000"/>
                  </a:schemeClr>
                </a:outerShdw>
              </a:effectLst>
            </a:endParaRPr>
          </a:p>
        </p:txBody>
      </p:sp>
      <p:sp>
        <p:nvSpPr>
          <p:cNvPr id="4" name="Rectangle 3"/>
          <p:cNvSpPr/>
          <p:nvPr/>
        </p:nvSpPr>
        <p:spPr>
          <a:xfrm>
            <a:off x="0" y="4079230"/>
            <a:ext cx="3955571"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M</a:t>
            </a:r>
            <a:r>
              <a:rPr lang="en-US" sz="5400" b="0" cap="none" spc="0" dirty="0" smtClean="0">
                <a:ln w="0"/>
                <a:solidFill>
                  <a:srgbClr val="C00000"/>
                </a:solidFill>
                <a:effectLst>
                  <a:outerShdw blurRad="38100" dist="19050" dir="2700000" algn="tl" rotWithShape="0">
                    <a:schemeClr val="dk1">
                      <a:alpha val="40000"/>
                    </a:schemeClr>
                  </a:outerShdw>
                </a:effectLst>
              </a:rPr>
              <a:t>anagement</a:t>
            </a:r>
            <a:endParaRPr lang="en-US" sz="5400" b="0" cap="none" spc="0" dirty="0">
              <a:ln w="0"/>
              <a:solidFill>
                <a:srgbClr val="C00000"/>
              </a:solidFill>
              <a:effectLst>
                <a:outerShdw blurRad="38100" dist="19050" dir="2700000" algn="tl" rotWithShape="0">
                  <a:schemeClr val="dk1">
                    <a:alpha val="40000"/>
                  </a:schemeClr>
                </a:outerShdw>
              </a:effectLst>
            </a:endParaRPr>
          </a:p>
        </p:txBody>
      </p:sp>
      <p:cxnSp>
        <p:nvCxnSpPr>
          <p:cNvPr id="6" name="Straight Connector 5"/>
          <p:cNvCxnSpPr/>
          <p:nvPr/>
        </p:nvCxnSpPr>
        <p:spPr>
          <a:xfrm>
            <a:off x="8107680" y="2377440"/>
            <a:ext cx="0" cy="1701790"/>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3940331" y="4083695"/>
            <a:ext cx="0" cy="1701790"/>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6955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43312" y="976312"/>
            <a:ext cx="4905375" cy="4905375"/>
          </a:xfrm>
          <a:prstGeom prst="rect">
            <a:avLst/>
          </a:prstGeom>
        </p:spPr>
      </p:pic>
    </p:spTree>
    <p:extLst>
      <p:ext uri="{BB962C8B-B14F-4D97-AF65-F5344CB8AC3E}">
        <p14:creationId xmlns:p14="http://schemas.microsoft.com/office/powerpoint/2010/main" val="303002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6B3C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0878" y="396240"/>
            <a:ext cx="11694128" cy="5928360"/>
          </a:xfrm>
          <a:prstGeom prst="rect">
            <a:avLst/>
          </a:prstGeom>
        </p:spPr>
      </p:pic>
    </p:spTree>
    <p:extLst>
      <p:ext uri="{BB962C8B-B14F-4D97-AF65-F5344CB8AC3E}">
        <p14:creationId xmlns:p14="http://schemas.microsoft.com/office/powerpoint/2010/main" val="265377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38562" y="790575"/>
            <a:ext cx="4714875" cy="5276850"/>
          </a:xfrm>
          <a:prstGeom prst="rect">
            <a:avLst/>
          </a:prstGeom>
        </p:spPr>
      </p:pic>
    </p:spTree>
    <p:extLst>
      <p:ext uri="{BB962C8B-B14F-4D97-AF65-F5344CB8AC3E}">
        <p14:creationId xmlns:p14="http://schemas.microsoft.com/office/powerpoint/2010/main" val="234324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05225" y="1252537"/>
            <a:ext cx="4781550" cy="4352925"/>
          </a:xfrm>
          <a:prstGeom prst="rect">
            <a:avLst/>
          </a:prstGeom>
        </p:spPr>
      </p:pic>
    </p:spTree>
    <p:extLst>
      <p:ext uri="{BB962C8B-B14F-4D97-AF65-F5344CB8AC3E}">
        <p14:creationId xmlns:p14="http://schemas.microsoft.com/office/powerpoint/2010/main" val="252622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52862" y="1576387"/>
            <a:ext cx="4486275" cy="3705225"/>
          </a:xfrm>
          <a:prstGeom prst="rect">
            <a:avLst/>
          </a:prstGeom>
        </p:spPr>
      </p:pic>
    </p:spTree>
    <p:extLst>
      <p:ext uri="{BB962C8B-B14F-4D97-AF65-F5344CB8AC3E}">
        <p14:creationId xmlns:p14="http://schemas.microsoft.com/office/powerpoint/2010/main" val="61540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0742" y="921558"/>
            <a:ext cx="7302448" cy="1754326"/>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Many Software helps you</a:t>
            </a:r>
          </a:p>
          <a:p>
            <a:pPr algn="ctr"/>
            <a:r>
              <a:rPr lang="en-US" sz="5400" b="0" cap="none" spc="0" dirty="0" smtClean="0">
                <a:ln w="0"/>
                <a:solidFill>
                  <a:schemeClr val="tx1"/>
                </a:solidFill>
                <a:effectLst>
                  <a:outerShdw blurRad="38100" dist="19050" dir="2700000" algn="tl" rotWithShape="0">
                    <a:schemeClr val="dk1">
                      <a:alpha val="40000"/>
                    </a:schemeClr>
                  </a:outerShdw>
                </a:effectLst>
              </a:rPr>
              <a:t>In your work in Six Sigma </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stretch>
            <a:fillRect/>
          </a:stretch>
        </p:blipFill>
        <p:spPr>
          <a:xfrm>
            <a:off x="4796376" y="3192652"/>
            <a:ext cx="6978422" cy="3447968"/>
          </a:xfrm>
          <a:prstGeom prst="rect">
            <a:avLst/>
          </a:prstGeom>
        </p:spPr>
      </p:pic>
    </p:spTree>
    <p:extLst>
      <p:ext uri="{BB962C8B-B14F-4D97-AF65-F5344CB8AC3E}">
        <p14:creationId xmlns:p14="http://schemas.microsoft.com/office/powerpoint/2010/main" val="286860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20687547">
            <a:off x="440345" y="1120902"/>
            <a:ext cx="7140327" cy="4310556"/>
          </a:xfrm>
          <a:prstGeom prst="rect">
            <a:avLst/>
          </a:prstGeom>
        </p:spPr>
      </p:pic>
      <p:pic>
        <p:nvPicPr>
          <p:cNvPr id="3" name="Picture 2"/>
          <p:cNvPicPr>
            <a:picLocks noChangeAspect="1"/>
          </p:cNvPicPr>
          <p:nvPr/>
        </p:nvPicPr>
        <p:blipFill>
          <a:blip r:embed="rId3"/>
          <a:stretch>
            <a:fillRect/>
          </a:stretch>
        </p:blipFill>
        <p:spPr>
          <a:xfrm rot="19762515">
            <a:off x="1168887" y="1752783"/>
            <a:ext cx="6868855" cy="3679744"/>
          </a:xfrm>
          <a:prstGeom prst="rect">
            <a:avLst/>
          </a:prstGeom>
        </p:spPr>
      </p:pic>
      <p:pic>
        <p:nvPicPr>
          <p:cNvPr id="4" name="Picture 3"/>
          <p:cNvPicPr>
            <a:picLocks noChangeAspect="1"/>
          </p:cNvPicPr>
          <p:nvPr/>
        </p:nvPicPr>
        <p:blipFill>
          <a:blip r:embed="rId4"/>
          <a:stretch>
            <a:fillRect/>
          </a:stretch>
        </p:blipFill>
        <p:spPr>
          <a:xfrm rot="632981">
            <a:off x="1866579" y="862899"/>
            <a:ext cx="9834643" cy="4425589"/>
          </a:xfrm>
          <a:prstGeom prst="rect">
            <a:avLst/>
          </a:prstGeom>
        </p:spPr>
      </p:pic>
      <p:pic>
        <p:nvPicPr>
          <p:cNvPr id="5" name="Picture 4"/>
          <p:cNvPicPr>
            <a:picLocks noChangeAspect="1"/>
          </p:cNvPicPr>
          <p:nvPr/>
        </p:nvPicPr>
        <p:blipFill>
          <a:blip r:embed="rId5"/>
          <a:stretch>
            <a:fillRect/>
          </a:stretch>
        </p:blipFill>
        <p:spPr>
          <a:xfrm rot="20993351">
            <a:off x="193726" y="796079"/>
            <a:ext cx="8283893" cy="4203359"/>
          </a:xfrm>
          <a:prstGeom prst="rect">
            <a:avLst/>
          </a:prstGeom>
        </p:spPr>
      </p:pic>
      <p:pic>
        <p:nvPicPr>
          <p:cNvPr id="6" name="Picture 5"/>
          <p:cNvPicPr>
            <a:picLocks noChangeAspect="1"/>
          </p:cNvPicPr>
          <p:nvPr/>
        </p:nvPicPr>
        <p:blipFill>
          <a:blip r:embed="rId6"/>
          <a:stretch>
            <a:fillRect/>
          </a:stretch>
        </p:blipFill>
        <p:spPr>
          <a:xfrm>
            <a:off x="4370522" y="2367166"/>
            <a:ext cx="6678478" cy="4109833"/>
          </a:xfrm>
          <a:prstGeom prst="rect">
            <a:avLst/>
          </a:prstGeom>
        </p:spPr>
      </p:pic>
    </p:spTree>
    <p:extLst>
      <p:ext uri="{BB962C8B-B14F-4D97-AF65-F5344CB8AC3E}">
        <p14:creationId xmlns:p14="http://schemas.microsoft.com/office/powerpoint/2010/main" val="10210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7528" y="2965660"/>
            <a:ext cx="9494890" cy="1200329"/>
          </a:xfrm>
          <a:prstGeom prst="rect">
            <a:avLst/>
          </a:prstGeom>
        </p:spPr>
        <p:txBody>
          <a:bodyPr vert="horz" lIns="91440" tIns="45720" rIns="91440" bIns="45720" rtlCol="0" anchor="b">
            <a:noAutofit/>
          </a:bodyPr>
          <a:lstStyle/>
          <a:p>
            <a:pPr algn="ctr">
              <a:lnSpc>
                <a:spcPct val="90000"/>
              </a:lnSpc>
              <a:spcBef>
                <a:spcPct val="0"/>
              </a:spcBef>
            </a:pPr>
            <a:r>
              <a:rPr lang="en-US" sz="6000" b="1" dirty="0">
                <a:solidFill>
                  <a:srgbClr val="C00000"/>
                </a:solidFill>
                <a:latin typeface="+mj-lt"/>
                <a:ea typeface="+mj-ea"/>
                <a:cs typeface="Times New Roman" panose="02020603050405020304" pitchFamily="18" charset="0"/>
              </a:rPr>
              <a:t>Background and </a:t>
            </a:r>
            <a:endParaRPr lang="en-US" sz="6000" b="1" dirty="0" smtClean="0">
              <a:solidFill>
                <a:srgbClr val="C00000"/>
              </a:solidFill>
              <a:latin typeface="+mj-lt"/>
              <a:ea typeface="+mj-ea"/>
              <a:cs typeface="Times New Roman" panose="02020603050405020304" pitchFamily="18" charset="0"/>
            </a:endParaRPr>
          </a:p>
          <a:p>
            <a:pPr algn="ctr">
              <a:lnSpc>
                <a:spcPct val="90000"/>
              </a:lnSpc>
              <a:spcBef>
                <a:spcPct val="0"/>
              </a:spcBef>
            </a:pPr>
            <a:r>
              <a:rPr lang="en-US" sz="6000" b="1" dirty="0" smtClean="0">
                <a:solidFill>
                  <a:srgbClr val="C00000"/>
                </a:solidFill>
                <a:latin typeface="+mj-lt"/>
                <a:ea typeface="+mj-ea"/>
                <a:cs typeface="Times New Roman" panose="02020603050405020304" pitchFamily="18" charset="0"/>
              </a:rPr>
              <a:t>Meaning </a:t>
            </a:r>
            <a:r>
              <a:rPr lang="en-US" sz="6000" b="1" dirty="0">
                <a:solidFill>
                  <a:srgbClr val="C00000"/>
                </a:solidFill>
                <a:latin typeface="+mj-lt"/>
                <a:ea typeface="+mj-ea"/>
                <a:cs typeface="Times New Roman" panose="02020603050405020304" pitchFamily="18" charset="0"/>
              </a:rPr>
              <a:t>of Six Sigma</a:t>
            </a:r>
          </a:p>
        </p:txBody>
      </p:sp>
    </p:spTree>
    <p:extLst>
      <p:ext uri="{BB962C8B-B14F-4D97-AF65-F5344CB8AC3E}">
        <p14:creationId xmlns:p14="http://schemas.microsoft.com/office/powerpoint/2010/main" val="372516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8662" y="547687"/>
            <a:ext cx="10734675" cy="5762625"/>
          </a:xfrm>
          <a:prstGeom prst="rect">
            <a:avLst/>
          </a:prstGeom>
        </p:spPr>
      </p:pic>
    </p:spTree>
    <p:extLst>
      <p:ext uri="{BB962C8B-B14F-4D97-AF65-F5344CB8AC3E}">
        <p14:creationId xmlns:p14="http://schemas.microsoft.com/office/powerpoint/2010/main" val="2519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2937" y="95250"/>
            <a:ext cx="10906125" cy="6667500"/>
          </a:xfrm>
          <a:prstGeom prst="rect">
            <a:avLst/>
          </a:prstGeom>
        </p:spPr>
      </p:pic>
    </p:spTree>
    <p:extLst>
      <p:ext uri="{BB962C8B-B14F-4D97-AF65-F5344CB8AC3E}">
        <p14:creationId xmlns:p14="http://schemas.microsoft.com/office/powerpoint/2010/main" val="175032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3922" y="596265"/>
            <a:ext cx="9744075" cy="2038350"/>
          </a:xfrm>
          <a:prstGeom prst="rect">
            <a:avLst/>
          </a:prstGeom>
        </p:spPr>
      </p:pic>
      <p:pic>
        <p:nvPicPr>
          <p:cNvPr id="3" name="Picture 2"/>
          <p:cNvPicPr>
            <a:picLocks noChangeAspect="1"/>
          </p:cNvPicPr>
          <p:nvPr/>
        </p:nvPicPr>
        <p:blipFill>
          <a:blip r:embed="rId3"/>
          <a:stretch>
            <a:fillRect/>
          </a:stretch>
        </p:blipFill>
        <p:spPr>
          <a:xfrm>
            <a:off x="979170" y="2282190"/>
            <a:ext cx="6515100" cy="704850"/>
          </a:xfrm>
          <a:prstGeom prst="rect">
            <a:avLst/>
          </a:prstGeom>
        </p:spPr>
      </p:pic>
      <p:pic>
        <p:nvPicPr>
          <p:cNvPr id="4" name="Picture 3"/>
          <p:cNvPicPr>
            <a:picLocks noChangeAspect="1"/>
          </p:cNvPicPr>
          <p:nvPr/>
        </p:nvPicPr>
        <p:blipFill>
          <a:blip r:embed="rId4"/>
          <a:stretch>
            <a:fillRect/>
          </a:stretch>
        </p:blipFill>
        <p:spPr>
          <a:xfrm>
            <a:off x="1112520" y="2987040"/>
            <a:ext cx="6096000" cy="733425"/>
          </a:xfrm>
          <a:prstGeom prst="rect">
            <a:avLst/>
          </a:prstGeom>
        </p:spPr>
      </p:pic>
      <p:pic>
        <p:nvPicPr>
          <p:cNvPr id="5" name="Picture 4"/>
          <p:cNvPicPr>
            <a:picLocks noChangeAspect="1"/>
          </p:cNvPicPr>
          <p:nvPr/>
        </p:nvPicPr>
        <p:blipFill>
          <a:blip r:embed="rId5"/>
          <a:stretch>
            <a:fillRect/>
          </a:stretch>
        </p:blipFill>
        <p:spPr>
          <a:xfrm>
            <a:off x="1112520" y="3737610"/>
            <a:ext cx="4629150" cy="666750"/>
          </a:xfrm>
          <a:prstGeom prst="rect">
            <a:avLst/>
          </a:prstGeom>
        </p:spPr>
      </p:pic>
      <p:pic>
        <p:nvPicPr>
          <p:cNvPr id="6" name="Picture 5"/>
          <p:cNvPicPr>
            <a:picLocks noChangeAspect="1"/>
          </p:cNvPicPr>
          <p:nvPr/>
        </p:nvPicPr>
        <p:blipFill>
          <a:blip r:embed="rId6"/>
          <a:stretch>
            <a:fillRect/>
          </a:stretch>
        </p:blipFill>
        <p:spPr>
          <a:xfrm>
            <a:off x="979170" y="4673917"/>
            <a:ext cx="5629275" cy="571500"/>
          </a:xfrm>
          <a:prstGeom prst="rect">
            <a:avLst/>
          </a:prstGeom>
        </p:spPr>
      </p:pic>
      <p:pic>
        <p:nvPicPr>
          <p:cNvPr id="7" name="Picture 6"/>
          <p:cNvPicPr>
            <a:picLocks noChangeAspect="1"/>
          </p:cNvPicPr>
          <p:nvPr/>
        </p:nvPicPr>
        <p:blipFill>
          <a:blip r:embed="rId7"/>
          <a:stretch>
            <a:fillRect/>
          </a:stretch>
        </p:blipFill>
        <p:spPr>
          <a:xfrm>
            <a:off x="979170" y="5407342"/>
            <a:ext cx="7991475" cy="733425"/>
          </a:xfrm>
          <a:prstGeom prst="rect">
            <a:avLst/>
          </a:prstGeom>
        </p:spPr>
      </p:pic>
    </p:spTree>
    <p:extLst>
      <p:ext uri="{BB962C8B-B14F-4D97-AF65-F5344CB8AC3E}">
        <p14:creationId xmlns:p14="http://schemas.microsoft.com/office/powerpoint/2010/main" val="5515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3793" y="0"/>
            <a:ext cx="11058525" cy="5534025"/>
          </a:xfrm>
          <a:prstGeom prst="rect">
            <a:avLst/>
          </a:prstGeom>
        </p:spPr>
      </p:pic>
      <p:sp>
        <p:nvSpPr>
          <p:cNvPr id="3" name="Rectangle 2"/>
          <p:cNvSpPr/>
          <p:nvPr/>
        </p:nvSpPr>
        <p:spPr>
          <a:xfrm>
            <a:off x="292417" y="5534025"/>
            <a:ext cx="4119781" cy="1323439"/>
          </a:xfrm>
          <a:prstGeom prst="rect">
            <a:avLst/>
          </a:prstGeom>
          <a:noFill/>
        </p:spPr>
        <p:txBody>
          <a:bodyPr wrap="none" lIns="91440" tIns="45720" rIns="91440" bIns="45720">
            <a:spAutoFit/>
          </a:bodyPr>
          <a:lstStyle/>
          <a:p>
            <a:pPr algn="ctr"/>
            <a:r>
              <a:rPr lang="en-US" sz="4000" b="0" cap="none" spc="0" dirty="0" smtClean="0">
                <a:ln w="0"/>
                <a:solidFill>
                  <a:schemeClr val="bg2">
                    <a:lumMod val="25000"/>
                  </a:schemeClr>
                </a:solidFill>
                <a:effectLst>
                  <a:reflection blurRad="6350" stA="53000" endA="300" endPos="35500" dir="5400000" sy="-90000" algn="bl" rotWithShape="0"/>
                </a:effectLst>
              </a:rPr>
              <a:t>Improving existing </a:t>
            </a:r>
          </a:p>
          <a:p>
            <a:pPr algn="ctr"/>
            <a:r>
              <a:rPr lang="en-US" sz="4000" b="0" cap="none" spc="0" dirty="0" smtClean="0">
                <a:ln w="0"/>
                <a:solidFill>
                  <a:schemeClr val="bg2">
                    <a:lumMod val="25000"/>
                  </a:schemeClr>
                </a:solidFill>
                <a:effectLst>
                  <a:reflection blurRad="6350" stA="53000" endA="300" endPos="35500" dir="5400000" sy="-90000" algn="bl" rotWithShape="0"/>
                </a:effectLst>
              </a:rPr>
              <a:t>business processes</a:t>
            </a:r>
            <a:endParaRPr lang="en-US" sz="4000" b="0" cap="none" spc="0" dirty="0">
              <a:ln w="0"/>
              <a:solidFill>
                <a:schemeClr val="bg2">
                  <a:lumMod val="25000"/>
                </a:schemeClr>
              </a:solidFill>
              <a:effectLst>
                <a:reflection blurRad="6350" stA="53000" endA="300" endPos="35500" dir="5400000" sy="-90000" algn="bl" rotWithShape="0"/>
              </a:effectLst>
            </a:endParaRPr>
          </a:p>
        </p:txBody>
      </p:sp>
      <p:sp>
        <p:nvSpPr>
          <p:cNvPr id="4" name="Rectangle 3"/>
          <p:cNvSpPr/>
          <p:nvPr/>
        </p:nvSpPr>
        <p:spPr>
          <a:xfrm>
            <a:off x="6470888" y="5496588"/>
            <a:ext cx="4880054" cy="1323439"/>
          </a:xfrm>
          <a:prstGeom prst="rect">
            <a:avLst/>
          </a:prstGeom>
          <a:noFill/>
        </p:spPr>
        <p:txBody>
          <a:bodyPr wrap="none" lIns="91440" tIns="45720" rIns="91440" bIns="45720">
            <a:spAutoFit/>
          </a:bodyPr>
          <a:lstStyle/>
          <a:p>
            <a:pPr algn="ctr"/>
            <a:r>
              <a:rPr lang="en-US" sz="4000" dirty="0" smtClean="0">
                <a:ln w="0"/>
                <a:solidFill>
                  <a:schemeClr val="bg2">
                    <a:lumMod val="25000"/>
                  </a:schemeClr>
                </a:solidFill>
                <a:effectLst>
                  <a:reflection blurRad="6350" stA="53000" endA="300" endPos="35500" dir="5400000" sy="-90000" algn="bl" rotWithShape="0"/>
                </a:effectLst>
              </a:rPr>
              <a:t>Creating new Products</a:t>
            </a:r>
            <a:br>
              <a:rPr lang="en-US" sz="4000" dirty="0" smtClean="0">
                <a:ln w="0"/>
                <a:solidFill>
                  <a:schemeClr val="bg2">
                    <a:lumMod val="25000"/>
                  </a:schemeClr>
                </a:solidFill>
                <a:effectLst>
                  <a:reflection blurRad="6350" stA="53000" endA="300" endPos="35500" dir="5400000" sy="-90000" algn="bl" rotWithShape="0"/>
                </a:effectLst>
              </a:rPr>
            </a:br>
            <a:r>
              <a:rPr lang="en-US" sz="4000" dirty="0" smtClean="0">
                <a:ln w="0"/>
                <a:solidFill>
                  <a:schemeClr val="bg2">
                    <a:lumMod val="25000"/>
                  </a:schemeClr>
                </a:solidFill>
                <a:effectLst>
                  <a:reflection blurRad="6350" stA="53000" endA="300" endPos="35500" dir="5400000" sy="-90000" algn="bl" rotWithShape="0"/>
                </a:effectLst>
              </a:rPr>
              <a:t>and Process design </a:t>
            </a:r>
            <a:endParaRPr lang="en-US" sz="4000" b="0" cap="none" spc="0" dirty="0">
              <a:ln w="0"/>
              <a:solidFill>
                <a:schemeClr val="bg2">
                  <a:lumMod val="25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83868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573</Words>
  <Application>Microsoft Office PowerPoint</Application>
  <PresentationFormat>Widescreen</PresentationFormat>
  <Paragraphs>93</Paragraphs>
  <Slides>112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Calibri</vt:lpstr>
      <vt:lpstr>Calibri Light</vt:lpstr>
      <vt:lpstr>Times New Roman</vt:lpstr>
      <vt:lpstr>Office Theme</vt:lpstr>
      <vt:lpstr>Introduction to  Six Sigma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 Huda</cp:lastModifiedBy>
  <cp:revision>30</cp:revision>
  <dcterms:created xsi:type="dcterms:W3CDTF">2018-03-29T06:33:42Z</dcterms:created>
  <dcterms:modified xsi:type="dcterms:W3CDTF">2018-03-29T13:25:54Z</dcterms:modified>
</cp:coreProperties>
</file>